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slideLayouts/slideLayout10.xml" ContentType="application/vnd.openxmlformats-officedocument.presentationml.slideLayout+xml"/>
  <Default Extension="gif" ContentType="image/gif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256" r:id="rId2"/>
    <p:sldId id="299" r:id="rId3"/>
    <p:sldId id="283" r:id="rId4"/>
    <p:sldId id="298" r:id="rId5"/>
    <p:sldId id="282" r:id="rId6"/>
    <p:sldId id="290" r:id="rId7"/>
    <p:sldId id="294" r:id="rId8"/>
    <p:sldId id="284" r:id="rId9"/>
    <p:sldId id="293" r:id="rId10"/>
    <p:sldId id="286" r:id="rId11"/>
    <p:sldId id="287" r:id="rId12"/>
    <p:sldId id="285" r:id="rId13"/>
    <p:sldId id="281" r:id="rId14"/>
    <p:sldId id="288" r:id="rId15"/>
    <p:sldId id="292" r:id="rId16"/>
    <p:sldId id="289" r:id="rId17"/>
    <p:sldId id="296" r:id="rId18"/>
    <p:sldId id="297" r:id="rId19"/>
    <p:sldId id="295" r:id="rId20"/>
    <p:sldId id="280" r:id="rId2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9EDF4"/>
    <a:srgbClr val="99CCFF"/>
    <a:srgbClr val="009999"/>
    <a:srgbClr val="008080"/>
    <a:srgbClr val="339966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510" autoAdjust="0"/>
  </p:normalViewPr>
  <p:slideViewPr>
    <p:cSldViewPr>
      <p:cViewPr varScale="1">
        <p:scale>
          <a:sx n="64" d="100"/>
          <a:sy n="64" d="100"/>
        </p:scale>
        <p:origin x="-684" y="-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5E0FD1-DD1F-43C3-B224-080877645791}" type="datetimeFigureOut">
              <a:rPr lang="en-US" smtClean="0"/>
              <a:pPr/>
              <a:t>10/31/2011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BD4FBC-66ED-4DAC-B93D-89E99FA8AE03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50A833-E773-4E16-82D1-573775BCEC26}" type="datetimeFigureOut">
              <a:rPr lang="en-US" smtClean="0"/>
              <a:pPr/>
              <a:t>10/31/2011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04B2F0-AB9E-45D6-B50C-14A84E137184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04B2F0-AB9E-45D6-B50C-14A84E137184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Leaning Tower of Pisa – Stephen and</a:t>
            </a:r>
            <a:r>
              <a:rPr lang="en-US" baseline="0" dirty="0" smtClean="0"/>
              <a:t> Claire Farnsworth, http://www.flickr.com/photos/the_farnsworths/2623592483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04B2F0-AB9E-45D6-B50C-14A84E137184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WAAAAAAY too many plugs – Isaac Lee, http://www.flickr.com/photos/ikelee/12680878</a:t>
            </a:r>
          </a:p>
          <a:p>
            <a:r>
              <a:rPr lang="en-US" dirty="0" smtClean="0"/>
              <a:t>Checklist -- http://www.flickr.com/photos/adesigna/4090782772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04B2F0-AB9E-45D6-B50C-14A84E137184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Square peg in a round hole -- http://www.flickr.com/photos/21664580@N04/2095574414</a:t>
            </a:r>
          </a:p>
          <a:p>
            <a:r>
              <a:rPr lang="en-US" dirty="0" smtClean="0"/>
              <a:t>Tug of war -- http://www.flickr.com/photos/toffehoff/244870161 / http://www.flickr.com/photos/toffehoff/244870160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04B2F0-AB9E-45D6-B50C-14A84E137184}" type="slidenum">
              <a:rPr lang="en-US" smtClean="0"/>
              <a:pPr/>
              <a:t>18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Legislature</a:t>
            </a:r>
            <a:r>
              <a:rPr lang="en-US" baseline="0" dirty="0" smtClean="0"/>
              <a:t> – Mike Refund, http://www.flickr.com/photos/deltamike/3358213826</a:t>
            </a:r>
          </a:p>
          <a:p>
            <a:r>
              <a:rPr lang="en-US" baseline="0" dirty="0" smtClean="0"/>
              <a:t>Wrench – Ed Platt, http://www.flickr.com/photos/philentropist/176054470</a:t>
            </a:r>
          </a:p>
          <a:p>
            <a:r>
              <a:rPr lang="en-US" baseline="0" dirty="0" smtClean="0"/>
              <a:t>Obama inauguration crowd – Brett </a:t>
            </a:r>
            <a:r>
              <a:rPr lang="en-US" baseline="0" dirty="0" err="1" smtClean="0"/>
              <a:t>Farmiloe</a:t>
            </a:r>
            <a:r>
              <a:rPr lang="en-US" baseline="0" dirty="0" smtClean="0"/>
              <a:t>, http://www.flickr.com/photos/pursuethepassion/3220803117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04B2F0-AB9E-45D6-B50C-14A84E137184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04B2F0-AB9E-45D6-B50C-14A84E137184}" type="slidenum">
              <a:rPr lang="en-US" smtClean="0"/>
              <a:pPr/>
              <a:t>20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Edward Burne-Jones (British, 1833-1898)</a:t>
            </a:r>
          </a:p>
          <a:p>
            <a:r>
              <a:rPr lang="en-US" i="1" dirty="0" smtClean="0"/>
              <a:t>The Days of Creation: the First Day</a:t>
            </a:r>
            <a:r>
              <a:rPr lang="en-US" dirty="0" smtClean="0"/>
              <a:t>, 1870-1876</a:t>
            </a:r>
          </a:p>
          <a:p>
            <a:r>
              <a:rPr lang="en-US" dirty="0" smtClean="0"/>
              <a:t>Watercolor and gouache, 102.2</a:t>
            </a:r>
            <a:r>
              <a:rPr lang="en-US" dirty="0" smtClean="0">
                <a:cs typeface="Arial" charset="0"/>
              </a:rPr>
              <a:t>×35.5 cm</a:t>
            </a:r>
          </a:p>
          <a:p>
            <a:r>
              <a:rPr lang="en-US" dirty="0" err="1" smtClean="0">
                <a:cs typeface="Arial" charset="0"/>
              </a:rPr>
              <a:t>Fogg</a:t>
            </a:r>
            <a:r>
              <a:rPr lang="en-US" dirty="0" smtClean="0">
                <a:cs typeface="Arial" charset="0"/>
              </a:rPr>
              <a:t> Art Museum, Harvard University, 1943.454</a:t>
            </a:r>
          </a:p>
          <a:p>
            <a:r>
              <a:rPr lang="en-US" dirty="0" smtClean="0">
                <a:cs typeface="Arial" charset="0"/>
              </a:rPr>
              <a:t>Bequest of Grenville L. Winthrop</a:t>
            </a:r>
            <a:endParaRPr lang="en-US" i="1" dirty="0" smtClean="0">
              <a:cs typeface="Arial" charset="0"/>
            </a:endParaRPr>
          </a:p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04B2F0-AB9E-45D6-B50C-14A84E137184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Move from necessity to </a:t>
            </a:r>
            <a:r>
              <a:rPr lang="en-US" dirty="0" smtClean="0"/>
              <a:t>sufficiency</a:t>
            </a:r>
          </a:p>
          <a:p>
            <a:r>
              <a:rPr lang="en-US" dirty="0" smtClean="0"/>
              <a:t>Syntax -- http://www.flickr.com/photos/afeeld/4322852401</a:t>
            </a:r>
          </a:p>
          <a:p>
            <a:r>
              <a:rPr lang="en-US" dirty="0" smtClean="0"/>
              <a:t>Philosophy dictionary definition – http://</a:t>
            </a:r>
            <a:r>
              <a:rPr lang="en-US" dirty="0" smtClean="0"/>
              <a:t>botox4thebrain.com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04B2F0-AB9E-45D6-B50C-14A84E137184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Shaking hands – Chris-</a:t>
            </a:r>
            <a:r>
              <a:rPr lang="en-US" dirty="0" err="1" smtClean="0"/>
              <a:t>Håvard</a:t>
            </a:r>
            <a:r>
              <a:rPr lang="en-US" dirty="0" smtClean="0"/>
              <a:t> Berge, http://www.flickr.com/photos/chberge/4670939397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04B2F0-AB9E-45D6-B50C-14A84E137184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JHOVE – JSTOR Electronic-Archiving Initiative.</a:t>
            </a:r>
          </a:p>
          <a:p>
            <a:r>
              <a:rPr lang="en-US" dirty="0" smtClean="0"/>
              <a:t>GDFR – Andrew W. Mellon Foundation</a:t>
            </a:r>
          </a:p>
          <a:p>
            <a:r>
              <a:rPr lang="en-US" dirty="0" smtClean="0"/>
              <a:t>UDFR – LC/NDIIPP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04B2F0-AB9E-45D6-B50C-14A84E137184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04B2F0-AB9E-45D6-B50C-14A84E137184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Ponder – </a:t>
            </a:r>
            <a:r>
              <a:rPr lang="en-US" sz="1200" dirty="0" err="1" smtClean="0"/>
              <a:t>Hobvias</a:t>
            </a:r>
            <a:r>
              <a:rPr lang="en-US" sz="1200" dirty="0" smtClean="0"/>
              <a:t> </a:t>
            </a:r>
            <a:r>
              <a:rPr lang="en-US" sz="1200" dirty="0" err="1" smtClean="0"/>
              <a:t>Sudoneighm</a:t>
            </a:r>
            <a:r>
              <a:rPr lang="en-US" sz="1200" dirty="0" smtClean="0"/>
              <a:t>, http://www.flickr.com/photos/striatic/2144933705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04B2F0-AB9E-45D6-B50C-14A84E137184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age of the democratization of expression</a:t>
            </a:r>
          </a:p>
          <a:p>
            <a:r>
              <a:rPr lang="en-US" dirty="0" smtClean="0"/>
              <a:t>Shout! – Mark </a:t>
            </a:r>
            <a:r>
              <a:rPr lang="en-US" dirty="0" err="1" smtClean="0"/>
              <a:t>Wheadon</a:t>
            </a:r>
            <a:r>
              <a:rPr lang="en-US" dirty="0" smtClean="0"/>
              <a:t>, http://www.flickr.com/photos/mark_wheadon/2557902153</a:t>
            </a:r>
          </a:p>
          <a:p>
            <a:r>
              <a:rPr lang="en-US" dirty="0" smtClean="0"/>
              <a:t>Robots! – </a:t>
            </a:r>
            <a:r>
              <a:rPr lang="en-US" dirty="0" err="1" smtClean="0"/>
              <a:t>Jere</a:t>
            </a:r>
            <a:r>
              <a:rPr lang="en-US" dirty="0" smtClean="0"/>
              <a:t> Keys, http://www.flickr.com/photos/tyreseus/527207577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04B2F0-AB9E-45D6-B50C-14A84E137184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Gorbachev and Reagan -- </a:t>
            </a:r>
            <a:r>
              <a:rPr lang="en-US" sz="1200" dirty="0" smtClean="0"/>
              <a:t>AFP/Getty Images, http://www.britannica.com/bps/media-view/121436/1/0/0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04B2F0-AB9E-45D6-B50C-14A84E137184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A852D-198D-420B-909D-0FCB512EF88C}" type="datetimeFigureOut">
              <a:rPr lang="en-US" smtClean="0"/>
              <a:pPr/>
              <a:t>10/31/2011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2A2E2-D40F-48F4-8B6F-27A67C958EF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A852D-198D-420B-909D-0FCB512EF88C}" type="datetimeFigureOut">
              <a:rPr lang="en-US" smtClean="0"/>
              <a:pPr/>
              <a:t>10/31/2011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2A2E2-D40F-48F4-8B6F-27A67C958EF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A852D-198D-420B-909D-0FCB512EF88C}" type="datetimeFigureOut">
              <a:rPr lang="en-US" smtClean="0"/>
              <a:pPr/>
              <a:t>10/31/2011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2A2E2-D40F-48F4-8B6F-27A67C958EF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A852D-198D-420B-909D-0FCB512EF88C}" type="datetimeFigureOut">
              <a:rPr lang="en-US" smtClean="0"/>
              <a:pPr/>
              <a:t>10/31/2011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2A2E2-D40F-48F4-8B6F-27A67C958EF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A852D-198D-420B-909D-0FCB512EF88C}" type="datetimeFigureOut">
              <a:rPr lang="en-US" smtClean="0"/>
              <a:pPr/>
              <a:t>10/31/2011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2A2E2-D40F-48F4-8B6F-27A67C958EF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A852D-198D-420B-909D-0FCB512EF88C}" type="datetimeFigureOut">
              <a:rPr lang="en-US" smtClean="0"/>
              <a:pPr/>
              <a:t>10/31/2011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2A2E2-D40F-48F4-8B6F-27A67C958EF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A852D-198D-420B-909D-0FCB512EF88C}" type="datetimeFigureOut">
              <a:rPr lang="en-US" smtClean="0"/>
              <a:pPr/>
              <a:t>10/31/2011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2A2E2-D40F-48F4-8B6F-27A67C958EF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A852D-198D-420B-909D-0FCB512EF88C}" type="datetimeFigureOut">
              <a:rPr lang="en-US" smtClean="0"/>
              <a:pPr/>
              <a:t>10/31/2011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2A2E2-D40F-48F4-8B6F-27A67C958EF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A852D-198D-420B-909D-0FCB512EF88C}" type="datetimeFigureOut">
              <a:rPr lang="en-US" smtClean="0"/>
              <a:pPr/>
              <a:t>10/31/2011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2A2E2-D40F-48F4-8B6F-27A67C958EF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A852D-198D-420B-909D-0FCB512EF88C}" type="datetimeFigureOut">
              <a:rPr lang="en-US" smtClean="0"/>
              <a:pPr/>
              <a:t>10/31/2011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2A2E2-D40F-48F4-8B6F-27A67C958EF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A852D-198D-420B-909D-0FCB512EF88C}" type="datetimeFigureOut">
              <a:rPr lang="en-US" smtClean="0"/>
              <a:pPr/>
              <a:t>10/31/2011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2A2E2-D40F-48F4-8B6F-27A67C958EF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8229600" cy="7318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953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9A852D-198D-420B-909D-0FCB512EF88C}" type="datetimeFigureOut">
              <a:rPr lang="en-US" smtClean="0"/>
              <a:pPr/>
              <a:t>10/31/2011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A2A2E2-D40F-48F4-8B6F-27A67C958EF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8001000" y="76200"/>
            <a:ext cx="923925" cy="441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5" name="Group 24"/>
          <p:cNvGrpSpPr/>
          <p:nvPr userDrawn="1"/>
        </p:nvGrpSpPr>
        <p:grpSpPr>
          <a:xfrm>
            <a:off x="152400" y="61911"/>
            <a:ext cx="2535384" cy="490388"/>
            <a:chOff x="152400" y="61911"/>
            <a:chExt cx="2535384" cy="490388"/>
          </a:xfrm>
        </p:grpSpPr>
        <p:pic>
          <p:nvPicPr>
            <p:cNvPr id="12" name="Picture 11" descr="udfr-logo-2.png"/>
            <p:cNvPicPr>
              <a:picLocks noChangeAspect="1"/>
            </p:cNvPicPr>
            <p:nvPr userDrawn="1"/>
          </p:nvPicPr>
          <p:blipFill>
            <a:blip r:embed="rId14" cstate="print"/>
            <a:stretch>
              <a:fillRect/>
            </a:stretch>
          </p:blipFill>
          <p:spPr>
            <a:xfrm>
              <a:off x="152400" y="76200"/>
              <a:ext cx="651409" cy="457200"/>
            </a:xfrm>
            <a:prstGeom prst="rect">
              <a:avLst/>
            </a:prstGeom>
          </p:spPr>
        </p:pic>
        <p:grpSp>
          <p:nvGrpSpPr>
            <p:cNvPr id="24" name="Group 23"/>
            <p:cNvGrpSpPr/>
            <p:nvPr userDrawn="1"/>
          </p:nvGrpSpPr>
          <p:grpSpPr>
            <a:xfrm>
              <a:off x="476244" y="61911"/>
              <a:ext cx="2211540" cy="490388"/>
              <a:chOff x="476244" y="61911"/>
              <a:chExt cx="2211540" cy="490388"/>
            </a:xfrm>
          </p:grpSpPr>
          <p:sp>
            <p:nvSpPr>
              <p:cNvPr id="11" name="TextBox 10"/>
              <p:cNvSpPr txBox="1"/>
              <p:nvPr userDrawn="1"/>
            </p:nvSpPr>
            <p:spPr>
              <a:xfrm>
                <a:off x="476244" y="61911"/>
                <a:ext cx="2190756" cy="276999"/>
              </a:xfrm>
              <a:prstGeom prst="rect">
                <a:avLst/>
              </a:prstGeom>
              <a:noFill/>
              <a:effectLst>
                <a:outerShdw blurRad="38100" dist="635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US" sz="1200" b="1" i="1" dirty="0" smtClean="0">
                    <a:solidFill>
                      <a:schemeClr val="accent1">
                        <a:lumMod val="75000"/>
                      </a:schemeClr>
                    </a:solidFill>
                  </a:rPr>
                  <a:t>Unified Digital Format Registry</a:t>
                </a:r>
                <a:endParaRPr lang="en-US" sz="1200" b="1" i="1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3" name="TextBox 12"/>
              <p:cNvSpPr txBox="1"/>
              <p:nvPr userDrawn="1"/>
            </p:nvSpPr>
            <p:spPr>
              <a:xfrm>
                <a:off x="477984" y="321467"/>
                <a:ext cx="2209800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sz="900" i="1" baseline="0" dirty="0" smtClean="0">
                    <a:solidFill>
                      <a:schemeClr val="accent1">
                        <a:lumMod val="75000"/>
                      </a:schemeClr>
                    </a:solidFill>
                  </a:rPr>
                  <a:t>a semantic registry for digital preservation</a:t>
                </a:r>
              </a:p>
            </p:txBody>
          </p:sp>
          <p:cxnSp>
            <p:nvCxnSpPr>
              <p:cNvPr id="15" name="Straight Connector 14"/>
              <p:cNvCxnSpPr/>
              <p:nvPr userDrawn="1"/>
            </p:nvCxnSpPr>
            <p:spPr>
              <a:xfrm flipV="1">
                <a:off x="566738" y="345281"/>
                <a:ext cx="1966912" cy="2382"/>
              </a:xfrm>
              <a:prstGeom prst="line">
                <a:avLst/>
              </a:prstGeom>
              <a:ln w="2222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3600" i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12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ts val="1200"/>
        </a:spcBef>
        <a:buFont typeface="Arial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ts val="12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ts val="1200"/>
        </a:spcBef>
        <a:buFont typeface="Arial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ts val="1200"/>
        </a:spcBef>
        <a:buFont typeface="Wingdings" pitchFamily="2" charset="2"/>
        <a:buChar char="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bitbucket.org/udfr" TargetMode="External"/><Relationship Id="rId2" Type="http://schemas.openxmlformats.org/officeDocument/2006/relationships/hyperlink" Target="http://www.gnu.org/copyleft/gpl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hyperlink" Target="http://www.nationalarchives.gov.uk/doc/open-government-licence" TargetMode="External"/><Relationship Id="rId4" Type="http://schemas.openxmlformats.org/officeDocument/2006/relationships/hyperlink" Target="http://creativecommons.org/licenses/by/3.0/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://aksw.org/" TargetMode="External"/><Relationship Id="rId3" Type="http://schemas.openxmlformats.org/officeDocument/2006/relationships/hyperlink" Target="http://bitbucket.org/udfr" TargetMode="External"/><Relationship Id="rId7" Type="http://schemas.openxmlformats.org/officeDocument/2006/relationships/hyperlink" Target="http://www.openlinksw.com/dataspace/dav/wiki/Main/VOSRDFWP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ontowiki.net/Projects/OntoWiki" TargetMode="External"/><Relationship Id="rId5" Type="http://schemas.openxmlformats.org/officeDocument/2006/relationships/hyperlink" Target="http://gdfr.info/" TargetMode="External"/><Relationship Id="rId10" Type="http://schemas.openxmlformats.org/officeDocument/2006/relationships/hyperlink" Target="mailto:uc3@ucop.edu" TargetMode="External"/><Relationship Id="rId4" Type="http://schemas.openxmlformats.org/officeDocument/2006/relationships/hyperlink" Target="http://www.nationalarchives.gov.uk/PRONOM" TargetMode="External"/><Relationship Id="rId9" Type="http://schemas.openxmlformats.org/officeDocument/2006/relationships/hyperlink" Target="http://www.cdlib.org/uc3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ationalarchives.gov.uk/PRONOM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hyperlink" Target="http://gdfr.info/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hyperlink" Target="http://www.nationalarchives.gov.uk/PRONOM" TargetMode="Externa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hyperlink" Target="http://gdfr.info/" TargetMode="External"/><Relationship Id="rId4" Type="http://schemas.openxmlformats.org/officeDocument/2006/relationships/hyperlink" Target="http://hul.harvard.edu/jhove" TargetMode="External"/><Relationship Id="rId9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udfr.org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00200"/>
            <a:ext cx="7772400" cy="2286000"/>
          </a:xfrm>
        </p:spPr>
        <p:txBody>
          <a:bodyPr/>
          <a:lstStyle/>
          <a:p>
            <a:r>
              <a:rPr lang="en-US" dirty="0" smtClean="0"/>
              <a:t>UDFR: A Semantic Registry for Format Representation Information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4343400"/>
            <a:ext cx="5486400" cy="2133600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sz="2400" dirty="0" smtClean="0">
                <a:solidFill>
                  <a:schemeClr val="tx1"/>
                </a:solidFill>
              </a:rPr>
              <a:t>Lisa Dawn Colvin</a:t>
            </a:r>
          </a:p>
          <a:p>
            <a:pPr>
              <a:spcBef>
                <a:spcPts val="0"/>
              </a:spcBef>
            </a:pPr>
            <a:r>
              <a:rPr lang="en-US" sz="2400" dirty="0" smtClean="0">
                <a:solidFill>
                  <a:schemeClr val="tx1"/>
                </a:solidFill>
              </a:rPr>
              <a:t>Abhishek Salve</a:t>
            </a:r>
          </a:p>
          <a:p>
            <a:pPr>
              <a:spcBef>
                <a:spcPts val="0"/>
              </a:spcBef>
            </a:pPr>
            <a:r>
              <a:rPr lang="en-US" sz="2400" dirty="0" smtClean="0">
                <a:solidFill>
                  <a:schemeClr val="tx1"/>
                </a:solidFill>
              </a:rPr>
              <a:t>Stephen Abrams</a:t>
            </a:r>
          </a:p>
          <a:p>
            <a:r>
              <a:rPr lang="en-US" sz="2000" i="1" dirty="0" smtClean="0">
                <a:solidFill>
                  <a:schemeClr val="tx1"/>
                </a:solidFill>
              </a:rPr>
              <a:t>UC Curation Center</a:t>
            </a:r>
          </a:p>
          <a:p>
            <a:pPr>
              <a:spcBef>
                <a:spcPts val="0"/>
              </a:spcBef>
            </a:pPr>
            <a:r>
              <a:rPr lang="en-US" sz="1800" i="1" dirty="0" smtClean="0">
                <a:solidFill>
                  <a:schemeClr val="tx1"/>
                </a:solidFill>
              </a:rPr>
              <a:t>California Digital Library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371600" y="685800"/>
            <a:ext cx="647700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Digital Library Federation Forum</a:t>
            </a:r>
          </a:p>
          <a:p>
            <a:pPr algn="ctr"/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Baltimore, October 31-November 2, 2011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modeling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4114800" y="1600200"/>
            <a:ext cx="914400" cy="5334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190500" dist="127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i="1" dirty="0" smtClean="0">
                <a:solidFill>
                  <a:schemeClr val="tx1"/>
                </a:solidFill>
              </a:rPr>
              <a:t>Abstract Base</a:t>
            </a:r>
            <a:endParaRPr lang="en-US" sz="1200" i="1" dirty="0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114800" y="2971800"/>
            <a:ext cx="914400" cy="5334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190500" dist="127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i="1" dirty="0" smtClean="0">
                <a:solidFill>
                  <a:schemeClr val="tx1"/>
                </a:solidFill>
              </a:rPr>
              <a:t>Abstract Product</a:t>
            </a:r>
            <a:endParaRPr lang="en-US" sz="1200" i="1" dirty="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114800" y="4343400"/>
            <a:ext cx="914400" cy="5334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190500" dist="127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i="1" dirty="0" smtClean="0">
                <a:solidFill>
                  <a:schemeClr val="tx1"/>
                </a:solidFill>
              </a:rPr>
              <a:t>Abstract Format</a:t>
            </a:r>
            <a:endParaRPr lang="en-US" sz="1200" i="1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114800" y="5715000"/>
            <a:ext cx="914400" cy="5334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190500" dist="127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File Format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667000" y="5715000"/>
            <a:ext cx="914400" cy="5334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190500" dist="127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Character Encoding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562600" y="5715000"/>
            <a:ext cx="914400" cy="5334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190500" dist="127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Compression Algorithm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667000" y="4343400"/>
            <a:ext cx="914400" cy="5334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190500" dist="127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Media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447800" y="4343400"/>
            <a:ext cx="914400" cy="5334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190500" dist="127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Hardware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28600" y="4343400"/>
            <a:ext cx="914400" cy="5334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190500" dist="127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Software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562600" y="4343400"/>
            <a:ext cx="914400" cy="5334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190500" dist="127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Document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781800" y="4343400"/>
            <a:ext cx="914400" cy="5334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190500" dist="127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File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667000" y="2971800"/>
            <a:ext cx="914400" cy="5334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190500" dist="127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Agent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447800" y="2971800"/>
            <a:ext cx="914400" cy="5334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190500" dist="127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IPR</a:t>
            </a:r>
            <a:endParaRPr lang="en-US" sz="1200" dirty="0">
              <a:solidFill>
                <a:schemeClr val="tx1"/>
              </a:solidFill>
            </a:endParaRPr>
          </a:p>
        </p:txBody>
      </p:sp>
      <p:grpSp>
        <p:nvGrpSpPr>
          <p:cNvPr id="209" name="Group 208"/>
          <p:cNvGrpSpPr/>
          <p:nvPr/>
        </p:nvGrpSpPr>
        <p:grpSpPr>
          <a:xfrm>
            <a:off x="3124200" y="4876800"/>
            <a:ext cx="2895600" cy="838200"/>
            <a:chOff x="3124200" y="4876800"/>
            <a:chExt cx="2895600" cy="838200"/>
          </a:xfrm>
        </p:grpSpPr>
        <p:cxnSp>
          <p:nvCxnSpPr>
            <p:cNvPr id="20" name="Straight Arrow Connector 19"/>
            <p:cNvCxnSpPr>
              <a:stCxn id="6" idx="0"/>
              <a:endCxn id="5" idx="2"/>
            </p:cNvCxnSpPr>
            <p:nvPr/>
          </p:nvCxnSpPr>
          <p:spPr>
            <a:xfrm flipV="1">
              <a:off x="4572000" y="4876800"/>
              <a:ext cx="0" cy="838200"/>
            </a:xfrm>
            <a:prstGeom prst="straightConnector1">
              <a:avLst/>
            </a:prstGeom>
            <a:ln w="381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hape 49"/>
            <p:cNvCxnSpPr>
              <a:stCxn id="8" idx="0"/>
            </p:cNvCxnSpPr>
            <p:nvPr/>
          </p:nvCxnSpPr>
          <p:spPr>
            <a:xfrm rot="5400000" flipH="1" flipV="1">
              <a:off x="3657600" y="4800600"/>
              <a:ext cx="381000" cy="1447800"/>
            </a:xfrm>
            <a:prstGeom prst="bentConnector2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hape 54"/>
            <p:cNvCxnSpPr>
              <a:stCxn id="9" idx="0"/>
            </p:cNvCxnSpPr>
            <p:nvPr/>
          </p:nvCxnSpPr>
          <p:spPr>
            <a:xfrm rot="16200000" flipV="1">
              <a:off x="5105400" y="4800600"/>
              <a:ext cx="381000" cy="1447800"/>
            </a:xfrm>
            <a:prstGeom prst="bentConnector2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8" name="Straight Arrow Connector 17"/>
          <p:cNvCxnSpPr>
            <a:stCxn id="5" idx="0"/>
            <a:endCxn id="4" idx="2"/>
          </p:cNvCxnSpPr>
          <p:nvPr/>
        </p:nvCxnSpPr>
        <p:spPr>
          <a:xfrm flipV="1">
            <a:off x="4572000" y="3505200"/>
            <a:ext cx="0" cy="838200"/>
          </a:xfrm>
          <a:prstGeom prst="straightConnector1">
            <a:avLst/>
          </a:prstGeom>
          <a:ln w="381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0" name="Group 209"/>
          <p:cNvGrpSpPr/>
          <p:nvPr/>
        </p:nvGrpSpPr>
        <p:grpSpPr>
          <a:xfrm>
            <a:off x="685800" y="3962400"/>
            <a:ext cx="6553200" cy="381001"/>
            <a:chOff x="685800" y="3962400"/>
            <a:chExt cx="6553200" cy="381001"/>
          </a:xfrm>
        </p:grpSpPr>
        <p:cxnSp>
          <p:nvCxnSpPr>
            <p:cNvPr id="65" name="Shape 64"/>
            <p:cNvCxnSpPr>
              <a:stCxn id="14" idx="0"/>
            </p:cNvCxnSpPr>
            <p:nvPr/>
          </p:nvCxnSpPr>
          <p:spPr>
            <a:xfrm rot="16200000" flipV="1">
              <a:off x="6400800" y="3505200"/>
              <a:ext cx="381000" cy="1295400"/>
            </a:xfrm>
            <a:prstGeom prst="bentConnector2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hape 55"/>
            <p:cNvCxnSpPr/>
            <p:nvPr/>
          </p:nvCxnSpPr>
          <p:spPr>
            <a:xfrm rot="5400000" flipH="1" flipV="1">
              <a:off x="3695700" y="3467100"/>
              <a:ext cx="381000" cy="1371600"/>
            </a:xfrm>
            <a:prstGeom prst="bentConnector2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hape 57"/>
            <p:cNvCxnSpPr>
              <a:stCxn id="11" idx="0"/>
            </p:cNvCxnSpPr>
            <p:nvPr/>
          </p:nvCxnSpPr>
          <p:spPr>
            <a:xfrm rot="5400000" flipH="1" flipV="1">
              <a:off x="2438401" y="3429001"/>
              <a:ext cx="380999" cy="1447800"/>
            </a:xfrm>
            <a:prstGeom prst="bentConnector2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hape 58"/>
            <p:cNvCxnSpPr/>
            <p:nvPr/>
          </p:nvCxnSpPr>
          <p:spPr>
            <a:xfrm rot="5400000" flipH="1" flipV="1">
              <a:off x="1181100" y="3467101"/>
              <a:ext cx="381000" cy="1371600"/>
            </a:xfrm>
            <a:prstGeom prst="bentConnector2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hape 60"/>
            <p:cNvCxnSpPr/>
            <p:nvPr/>
          </p:nvCxnSpPr>
          <p:spPr>
            <a:xfrm rot="16200000" flipV="1">
              <a:off x="5067300" y="3467101"/>
              <a:ext cx="381000" cy="1371600"/>
            </a:xfrm>
            <a:prstGeom prst="bentConnector2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8" name="Group 117"/>
          <p:cNvGrpSpPr/>
          <p:nvPr/>
        </p:nvGrpSpPr>
        <p:grpSpPr>
          <a:xfrm>
            <a:off x="4343400" y="3429000"/>
            <a:ext cx="1371600" cy="1828800"/>
            <a:chOff x="4343400" y="3429000"/>
            <a:chExt cx="1371600" cy="1828800"/>
          </a:xfrm>
        </p:grpSpPr>
        <p:sp>
          <p:nvSpPr>
            <p:cNvPr id="116" name="Arc 115"/>
            <p:cNvSpPr/>
            <p:nvPr/>
          </p:nvSpPr>
          <p:spPr>
            <a:xfrm>
              <a:off x="4343400" y="3429000"/>
              <a:ext cx="1371600" cy="1828800"/>
            </a:xfrm>
            <a:prstGeom prst="arc">
              <a:avLst>
                <a:gd name="adj1" fmla="val 16200000"/>
                <a:gd name="adj2" fmla="val 93840"/>
              </a:avLst>
            </a:prstGeom>
            <a:ln w="38100">
              <a:solidFill>
                <a:schemeClr val="accent2">
                  <a:lumMod val="75000"/>
                </a:schemeClr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TextBox 162"/>
            <p:cNvSpPr txBox="1"/>
            <p:nvPr/>
          </p:nvSpPr>
          <p:spPr>
            <a:xfrm>
              <a:off x="4572000" y="3639494"/>
              <a:ext cx="9906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i="1" dirty="0" smtClean="0">
                  <a:solidFill>
                    <a:schemeClr val="accent2">
                      <a:lumMod val="75000"/>
                    </a:schemeClr>
                  </a:solidFill>
                </a:rPr>
                <a:t>specification</a:t>
              </a:r>
              <a:endParaRPr lang="en-US" sz="1200" i="1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</p:grpSp>
      <p:grpSp>
        <p:nvGrpSpPr>
          <p:cNvPr id="114" name="Group 113"/>
          <p:cNvGrpSpPr/>
          <p:nvPr/>
        </p:nvGrpSpPr>
        <p:grpSpPr>
          <a:xfrm>
            <a:off x="3048000" y="3352800"/>
            <a:ext cx="4191000" cy="1981200"/>
            <a:chOff x="3048000" y="3352800"/>
            <a:chExt cx="4191000" cy="1981200"/>
          </a:xfrm>
        </p:grpSpPr>
        <p:sp>
          <p:nvSpPr>
            <p:cNvPr id="117" name="Arc 116"/>
            <p:cNvSpPr/>
            <p:nvPr/>
          </p:nvSpPr>
          <p:spPr>
            <a:xfrm>
              <a:off x="3048000" y="3352800"/>
              <a:ext cx="3966411" cy="1981200"/>
            </a:xfrm>
            <a:prstGeom prst="arc">
              <a:avLst/>
            </a:prstGeom>
            <a:ln w="38100">
              <a:solidFill>
                <a:schemeClr val="accent2">
                  <a:lumMod val="75000"/>
                </a:schemeClr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TextBox 163"/>
            <p:cNvSpPr txBox="1"/>
            <p:nvPr/>
          </p:nvSpPr>
          <p:spPr>
            <a:xfrm>
              <a:off x="6490368" y="3500735"/>
              <a:ext cx="748632" cy="461665"/>
            </a:xfrm>
            <a:prstGeom prst="rect">
              <a:avLst/>
            </a:prstGeom>
            <a:noFill/>
          </p:spPr>
          <p:txBody>
            <a:bodyPr wrap="square" rIns="0" rtlCol="0">
              <a:spAutoFit/>
            </a:bodyPr>
            <a:lstStyle/>
            <a:p>
              <a:pPr algn="r"/>
              <a:r>
                <a:rPr lang="en-US" sz="1200" i="1" dirty="0" smtClean="0">
                  <a:solidFill>
                    <a:schemeClr val="accent2">
                      <a:lumMod val="75000"/>
                    </a:schemeClr>
                  </a:solidFill>
                </a:rPr>
                <a:t>reference</a:t>
              </a:r>
            </a:p>
            <a:p>
              <a:pPr algn="r"/>
              <a:r>
                <a:rPr lang="en-US" sz="1200" i="1" dirty="0" smtClean="0">
                  <a:solidFill>
                    <a:schemeClr val="accent2">
                      <a:lumMod val="75000"/>
                    </a:schemeClr>
                  </a:solidFill>
                </a:rPr>
                <a:t>file</a:t>
              </a:r>
              <a:endParaRPr lang="en-US" sz="1200" i="1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</p:grpSp>
      <p:cxnSp>
        <p:nvCxnSpPr>
          <p:cNvPr id="159" name="Straight Arrow Connector 158"/>
          <p:cNvCxnSpPr>
            <a:stCxn id="16" idx="3"/>
            <a:endCxn id="15" idx="1"/>
          </p:cNvCxnSpPr>
          <p:nvPr/>
        </p:nvCxnSpPr>
        <p:spPr>
          <a:xfrm>
            <a:off x="2362200" y="3238500"/>
            <a:ext cx="304800" cy="0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TextBox 165"/>
          <p:cNvSpPr txBox="1"/>
          <p:nvPr/>
        </p:nvSpPr>
        <p:spPr>
          <a:xfrm>
            <a:off x="2286000" y="2743200"/>
            <a:ext cx="609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 smtClean="0">
                <a:solidFill>
                  <a:schemeClr val="accent2">
                    <a:lumMod val="75000"/>
                  </a:schemeClr>
                </a:solidFill>
              </a:rPr>
              <a:t>holder</a:t>
            </a:r>
            <a:endParaRPr lang="en-US" sz="1200" i="1" dirty="0">
              <a:solidFill>
                <a:schemeClr val="accent2">
                  <a:lumMod val="75000"/>
                </a:schemeClr>
              </a:solidFill>
            </a:endParaRPr>
          </a:p>
        </p:txBody>
      </p:sp>
      <p:grpSp>
        <p:nvGrpSpPr>
          <p:cNvPr id="180" name="Group 179"/>
          <p:cNvGrpSpPr/>
          <p:nvPr/>
        </p:nvGrpSpPr>
        <p:grpSpPr>
          <a:xfrm>
            <a:off x="3581400" y="2999601"/>
            <a:ext cx="609600" cy="276999"/>
            <a:chOff x="3581400" y="2999601"/>
            <a:chExt cx="609600" cy="276999"/>
          </a:xfrm>
        </p:grpSpPr>
        <p:cxnSp>
          <p:nvCxnSpPr>
            <p:cNvPr id="149" name="Straight Arrow Connector 148"/>
            <p:cNvCxnSpPr>
              <a:stCxn id="15" idx="3"/>
              <a:endCxn id="4" idx="1"/>
            </p:cNvCxnSpPr>
            <p:nvPr/>
          </p:nvCxnSpPr>
          <p:spPr>
            <a:xfrm>
              <a:off x="3581400" y="3238500"/>
              <a:ext cx="533400" cy="0"/>
            </a:xfrm>
            <a:prstGeom prst="straightConnector1">
              <a:avLst/>
            </a:prstGeom>
            <a:ln w="38100">
              <a:solidFill>
                <a:schemeClr val="accent2">
                  <a:lumMod val="75000"/>
                </a:schemeClr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7" name="TextBox 166"/>
            <p:cNvSpPr txBox="1"/>
            <p:nvPr/>
          </p:nvSpPr>
          <p:spPr>
            <a:xfrm>
              <a:off x="3581400" y="2999601"/>
              <a:ext cx="6096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 smtClean="0">
                  <a:solidFill>
                    <a:schemeClr val="accent2">
                      <a:lumMod val="75000"/>
                    </a:schemeClr>
                  </a:solidFill>
                </a:rPr>
                <a:t>owner</a:t>
              </a:r>
              <a:endParaRPr lang="en-US" sz="1200" i="1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</p:grpSp>
      <p:grpSp>
        <p:nvGrpSpPr>
          <p:cNvPr id="134" name="Group 133"/>
          <p:cNvGrpSpPr/>
          <p:nvPr/>
        </p:nvGrpSpPr>
        <p:grpSpPr>
          <a:xfrm>
            <a:off x="3581400" y="2743200"/>
            <a:ext cx="685800" cy="304800"/>
            <a:chOff x="3581400" y="2743200"/>
            <a:chExt cx="685800" cy="304800"/>
          </a:xfrm>
        </p:grpSpPr>
        <p:cxnSp>
          <p:nvCxnSpPr>
            <p:cNvPr id="160" name="Straight Arrow Connector 159"/>
            <p:cNvCxnSpPr/>
            <p:nvPr/>
          </p:nvCxnSpPr>
          <p:spPr>
            <a:xfrm>
              <a:off x="3581400" y="3048000"/>
              <a:ext cx="533400" cy="0"/>
            </a:xfrm>
            <a:prstGeom prst="straightConnector1">
              <a:avLst/>
            </a:prstGeom>
            <a:ln w="38100">
              <a:solidFill>
                <a:schemeClr val="accent2">
                  <a:lumMod val="75000"/>
                </a:schemeClr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8" name="TextBox 167"/>
            <p:cNvSpPr txBox="1"/>
            <p:nvPr/>
          </p:nvSpPr>
          <p:spPr>
            <a:xfrm>
              <a:off x="3581400" y="2743200"/>
              <a:ext cx="6858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i="1" dirty="0" smtClean="0">
                  <a:solidFill>
                    <a:schemeClr val="accent2">
                      <a:lumMod val="75000"/>
                    </a:schemeClr>
                  </a:solidFill>
                </a:rPr>
                <a:t>creator</a:t>
              </a:r>
              <a:endParaRPr lang="en-US" sz="1200" i="1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</p:grpSp>
      <p:grpSp>
        <p:nvGrpSpPr>
          <p:cNvPr id="135" name="Group 134"/>
          <p:cNvGrpSpPr/>
          <p:nvPr/>
        </p:nvGrpSpPr>
        <p:grpSpPr>
          <a:xfrm>
            <a:off x="3429000" y="3429000"/>
            <a:ext cx="914400" cy="276999"/>
            <a:chOff x="3429000" y="3429000"/>
            <a:chExt cx="914400" cy="276999"/>
          </a:xfrm>
        </p:grpSpPr>
        <p:cxnSp>
          <p:nvCxnSpPr>
            <p:cNvPr id="161" name="Straight Arrow Connector 160"/>
            <p:cNvCxnSpPr/>
            <p:nvPr/>
          </p:nvCxnSpPr>
          <p:spPr>
            <a:xfrm>
              <a:off x="3581400" y="3429000"/>
              <a:ext cx="533400" cy="0"/>
            </a:xfrm>
            <a:prstGeom prst="straightConnector1">
              <a:avLst/>
            </a:prstGeom>
            <a:ln w="38100">
              <a:solidFill>
                <a:schemeClr val="accent2">
                  <a:lumMod val="75000"/>
                </a:schemeClr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9" name="TextBox 168"/>
            <p:cNvSpPr txBox="1"/>
            <p:nvPr/>
          </p:nvSpPr>
          <p:spPr>
            <a:xfrm>
              <a:off x="3429000" y="3429000"/>
              <a:ext cx="9144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 smtClean="0">
                  <a:solidFill>
                    <a:schemeClr val="accent2">
                      <a:lumMod val="75000"/>
                    </a:schemeClr>
                  </a:solidFill>
                </a:rPr>
                <a:t>maintainer</a:t>
              </a:r>
              <a:endParaRPr lang="en-US" sz="1200" i="1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</p:grpSp>
      <p:grpSp>
        <p:nvGrpSpPr>
          <p:cNvPr id="195" name="Group 194"/>
          <p:cNvGrpSpPr/>
          <p:nvPr/>
        </p:nvGrpSpPr>
        <p:grpSpPr>
          <a:xfrm>
            <a:off x="1905000" y="3505200"/>
            <a:ext cx="2438400" cy="381000"/>
            <a:chOff x="1905000" y="3505200"/>
            <a:chExt cx="2438400" cy="381000"/>
          </a:xfrm>
        </p:grpSpPr>
        <p:sp>
          <p:nvSpPr>
            <p:cNvPr id="165" name="TextBox 164"/>
            <p:cNvSpPr txBox="1"/>
            <p:nvPr/>
          </p:nvSpPr>
          <p:spPr>
            <a:xfrm>
              <a:off x="2743200" y="3609201"/>
              <a:ext cx="9906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 err="1" smtClean="0">
                  <a:solidFill>
                    <a:schemeClr val="accent2">
                      <a:lumMod val="75000"/>
                    </a:schemeClr>
                  </a:solidFill>
                </a:rPr>
                <a:t>ipr</a:t>
              </a:r>
              <a:endParaRPr lang="en-US" sz="1200" i="1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cxnSp>
          <p:nvCxnSpPr>
            <p:cNvPr id="186" name="Shape 185"/>
            <p:cNvCxnSpPr>
              <a:endCxn id="16" idx="2"/>
            </p:cNvCxnSpPr>
            <p:nvPr/>
          </p:nvCxnSpPr>
          <p:spPr>
            <a:xfrm rot="10800000">
              <a:off x="1905000" y="3505200"/>
              <a:ext cx="1295400" cy="381000"/>
            </a:xfrm>
            <a:prstGeom prst="curvedConnector2">
              <a:avLst/>
            </a:prstGeom>
            <a:ln w="38100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hape 188"/>
            <p:cNvCxnSpPr>
              <a:endCxn id="15" idx="2"/>
            </p:cNvCxnSpPr>
            <p:nvPr/>
          </p:nvCxnSpPr>
          <p:spPr>
            <a:xfrm rot="10800000">
              <a:off x="3124200" y="3505200"/>
              <a:ext cx="1219200" cy="381000"/>
            </a:xfrm>
            <a:prstGeom prst="curvedConnector2">
              <a:avLst/>
            </a:prstGeom>
            <a:ln w="38100">
              <a:solidFill>
                <a:schemeClr val="accent2">
                  <a:lumMod val="75000"/>
                </a:schemeClr>
              </a:solidFill>
              <a:tailEnd type="none"/>
            </a:ln>
            <a:scene3d>
              <a:camera prst="orthographicFront">
                <a:rot lat="0" lon="10800000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6" name="Rectangle 195"/>
          <p:cNvSpPr/>
          <p:nvPr/>
        </p:nvSpPr>
        <p:spPr>
          <a:xfrm>
            <a:off x="5486400" y="1600200"/>
            <a:ext cx="914400" cy="5334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190500" dist="127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200" i="1" dirty="0" smtClean="0">
                <a:solidFill>
                  <a:schemeClr val="tx1"/>
                </a:solidFill>
              </a:rPr>
              <a:t>Controlled Vocabulary</a:t>
            </a:r>
            <a:endParaRPr lang="en-US" sz="1200" i="1" dirty="0">
              <a:solidFill>
                <a:schemeClr val="tx1"/>
              </a:solidFill>
            </a:endParaRPr>
          </a:p>
        </p:txBody>
      </p:sp>
      <p:sp>
        <p:nvSpPr>
          <p:cNvPr id="197" name="Rectangle 196"/>
          <p:cNvSpPr/>
          <p:nvPr/>
        </p:nvSpPr>
        <p:spPr>
          <a:xfrm>
            <a:off x="6781800" y="1600200"/>
            <a:ext cx="914400" cy="5334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190500" dist="127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…</a:t>
            </a:r>
            <a:endParaRPr lang="en-US" sz="2400" dirty="0">
              <a:solidFill>
                <a:schemeClr val="tx1"/>
              </a:solidFill>
            </a:endParaRPr>
          </a:p>
        </p:txBody>
      </p:sp>
      <p:cxnSp>
        <p:nvCxnSpPr>
          <p:cNvPr id="199" name="Straight Arrow Connector 198"/>
          <p:cNvCxnSpPr>
            <a:stCxn id="197" idx="1"/>
            <a:endCxn id="196" idx="3"/>
          </p:cNvCxnSpPr>
          <p:nvPr/>
        </p:nvCxnSpPr>
        <p:spPr>
          <a:xfrm flipH="1">
            <a:off x="6400800" y="1866900"/>
            <a:ext cx="381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 59"/>
          <p:cNvSpPr/>
          <p:nvPr/>
        </p:nvSpPr>
        <p:spPr>
          <a:xfrm>
            <a:off x="5562600" y="2971800"/>
            <a:ext cx="914400" cy="5334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190500" dist="127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Holding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228600" y="2971800"/>
            <a:ext cx="914400" cy="5334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190500" dist="127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Process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19" name="Straight Arrow Connector 18"/>
          <p:cNvCxnSpPr>
            <a:stCxn id="4" idx="0"/>
            <a:endCxn id="3" idx="2"/>
          </p:cNvCxnSpPr>
          <p:nvPr/>
        </p:nvCxnSpPr>
        <p:spPr>
          <a:xfrm flipV="1">
            <a:off x="4572000" y="2133600"/>
            <a:ext cx="0" cy="838200"/>
          </a:xfrm>
          <a:prstGeom prst="straightConnector1">
            <a:avLst/>
          </a:prstGeom>
          <a:ln w="381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5" name="Group 84"/>
          <p:cNvGrpSpPr/>
          <p:nvPr/>
        </p:nvGrpSpPr>
        <p:grpSpPr>
          <a:xfrm>
            <a:off x="457200" y="3505200"/>
            <a:ext cx="990600" cy="838200"/>
            <a:chOff x="457200" y="3505200"/>
            <a:chExt cx="990600" cy="838200"/>
          </a:xfrm>
        </p:grpSpPr>
        <p:cxnSp>
          <p:nvCxnSpPr>
            <p:cNvPr id="83" name="Straight Arrow Connector 82"/>
            <p:cNvCxnSpPr/>
            <p:nvPr/>
          </p:nvCxnSpPr>
          <p:spPr>
            <a:xfrm flipV="1">
              <a:off x="457200" y="3505200"/>
              <a:ext cx="0" cy="838200"/>
            </a:xfrm>
            <a:prstGeom prst="straightConnector1">
              <a:avLst/>
            </a:prstGeom>
            <a:ln w="38100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TextBox 83"/>
            <p:cNvSpPr txBox="1"/>
            <p:nvPr/>
          </p:nvSpPr>
          <p:spPr>
            <a:xfrm>
              <a:off x="457200" y="3581400"/>
              <a:ext cx="9906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i="1" dirty="0" smtClean="0">
                  <a:solidFill>
                    <a:schemeClr val="accent2">
                      <a:lumMod val="75000"/>
                    </a:schemeClr>
                  </a:solidFill>
                </a:rPr>
                <a:t>embodies</a:t>
              </a:r>
              <a:endParaRPr lang="en-US" sz="1200" i="1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</p:grpSp>
      <p:grpSp>
        <p:nvGrpSpPr>
          <p:cNvPr id="133" name="Group 132"/>
          <p:cNvGrpSpPr/>
          <p:nvPr/>
        </p:nvGrpSpPr>
        <p:grpSpPr>
          <a:xfrm>
            <a:off x="4953000" y="2971800"/>
            <a:ext cx="685800" cy="276999"/>
            <a:chOff x="4953000" y="2971800"/>
            <a:chExt cx="685800" cy="276999"/>
          </a:xfrm>
        </p:grpSpPr>
        <p:cxnSp>
          <p:nvCxnSpPr>
            <p:cNvPr id="90" name="Straight Arrow Connector 89"/>
            <p:cNvCxnSpPr>
              <a:stCxn id="60" idx="1"/>
              <a:endCxn id="4" idx="3"/>
            </p:cNvCxnSpPr>
            <p:nvPr/>
          </p:nvCxnSpPr>
          <p:spPr>
            <a:xfrm flipH="1">
              <a:off x="5029200" y="3238500"/>
              <a:ext cx="533400" cy="0"/>
            </a:xfrm>
            <a:prstGeom prst="straightConnector1">
              <a:avLst/>
            </a:prstGeom>
            <a:ln w="38100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TextBox 90"/>
            <p:cNvSpPr txBox="1"/>
            <p:nvPr/>
          </p:nvSpPr>
          <p:spPr>
            <a:xfrm>
              <a:off x="4953000" y="2971800"/>
              <a:ext cx="6858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 smtClean="0">
                  <a:solidFill>
                    <a:schemeClr val="accent2">
                      <a:lumMod val="75000"/>
                    </a:schemeClr>
                  </a:solidFill>
                </a:rPr>
                <a:t>product</a:t>
              </a:r>
              <a:endParaRPr lang="en-US" sz="1200" i="1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</p:grpSp>
      <p:grpSp>
        <p:nvGrpSpPr>
          <p:cNvPr id="100" name="Group 99"/>
          <p:cNvGrpSpPr/>
          <p:nvPr/>
        </p:nvGrpSpPr>
        <p:grpSpPr>
          <a:xfrm>
            <a:off x="-3786435" y="3505200"/>
            <a:ext cx="8058358" cy="2971800"/>
            <a:chOff x="-3786435" y="3505200"/>
            <a:chExt cx="8058358" cy="2971800"/>
          </a:xfrm>
        </p:grpSpPr>
        <p:sp>
          <p:nvSpPr>
            <p:cNvPr id="93" name="Arc 92"/>
            <p:cNvSpPr/>
            <p:nvPr/>
          </p:nvSpPr>
          <p:spPr>
            <a:xfrm>
              <a:off x="-76200" y="3505200"/>
              <a:ext cx="381000" cy="2971800"/>
            </a:xfrm>
            <a:prstGeom prst="arc">
              <a:avLst/>
            </a:prstGeom>
            <a:ln w="38100">
              <a:solidFill>
                <a:schemeClr val="accent2">
                  <a:lumMod val="75000"/>
                </a:schemeClr>
              </a:solidFill>
            </a:ln>
            <a:scene3d>
              <a:camera prst="orthographicFront">
                <a:rot lat="0" lon="10800000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Arc 93"/>
            <p:cNvSpPr/>
            <p:nvPr/>
          </p:nvSpPr>
          <p:spPr>
            <a:xfrm>
              <a:off x="0" y="4991096"/>
              <a:ext cx="228600" cy="228600"/>
            </a:xfrm>
            <a:prstGeom prst="arc">
              <a:avLst/>
            </a:prstGeom>
            <a:ln w="38100">
              <a:solidFill>
                <a:schemeClr val="accent2">
                  <a:lumMod val="75000"/>
                </a:schemeClr>
              </a:solidFill>
            </a:ln>
            <a:scene3d>
              <a:camera prst="orthographicFront">
                <a:rot lat="0" lon="0" rev="1080000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Arc 97"/>
            <p:cNvSpPr/>
            <p:nvPr/>
          </p:nvSpPr>
          <p:spPr>
            <a:xfrm>
              <a:off x="-3786435" y="4791069"/>
              <a:ext cx="8058358" cy="409585"/>
            </a:xfrm>
            <a:prstGeom prst="arc">
              <a:avLst>
                <a:gd name="adj1" fmla="val 16200000"/>
                <a:gd name="adj2" fmla="val 12035"/>
              </a:avLst>
            </a:prstGeom>
            <a:ln w="38100">
              <a:solidFill>
                <a:schemeClr val="accent2">
                  <a:lumMod val="75000"/>
                </a:schemeClr>
              </a:solidFill>
              <a:tailEnd type="triangle"/>
            </a:ln>
            <a:scene3d>
              <a:camera prst="orthographicFront">
                <a:rot lat="10800000" lon="0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2514600" y="5029200"/>
              <a:ext cx="12192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 smtClean="0">
                  <a:solidFill>
                    <a:schemeClr val="accent2">
                      <a:lumMod val="75000"/>
                    </a:schemeClr>
                  </a:solidFill>
                </a:rPr>
                <a:t>input / output</a:t>
              </a:r>
              <a:endParaRPr lang="en-US" sz="1200" i="1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</p:grpSp>
      <p:grpSp>
        <p:nvGrpSpPr>
          <p:cNvPr id="132" name="Group 131"/>
          <p:cNvGrpSpPr/>
          <p:nvPr/>
        </p:nvGrpSpPr>
        <p:grpSpPr>
          <a:xfrm>
            <a:off x="4648200" y="2570977"/>
            <a:ext cx="1481137" cy="605608"/>
            <a:chOff x="4648200" y="2570977"/>
            <a:chExt cx="1481137" cy="605608"/>
          </a:xfrm>
        </p:grpSpPr>
        <p:sp>
          <p:nvSpPr>
            <p:cNvPr id="162" name="TextBox 161"/>
            <p:cNvSpPr txBox="1"/>
            <p:nvPr/>
          </p:nvSpPr>
          <p:spPr>
            <a:xfrm>
              <a:off x="5105399" y="2570977"/>
              <a:ext cx="102393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i="1" dirty="0" smtClean="0">
                  <a:solidFill>
                    <a:schemeClr val="accent2">
                      <a:lumMod val="75000"/>
                    </a:schemeClr>
                  </a:solidFill>
                </a:rPr>
                <a:t>dependency</a:t>
              </a:r>
              <a:endParaRPr lang="en-US" sz="1200" i="1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grpSp>
          <p:nvGrpSpPr>
            <p:cNvPr id="129" name="Group 128"/>
            <p:cNvGrpSpPr/>
            <p:nvPr/>
          </p:nvGrpSpPr>
          <p:grpSpPr>
            <a:xfrm>
              <a:off x="4648200" y="2743200"/>
              <a:ext cx="540559" cy="433385"/>
              <a:chOff x="4648200" y="2743200"/>
              <a:chExt cx="540559" cy="433385"/>
            </a:xfrm>
          </p:grpSpPr>
          <p:sp>
            <p:nvSpPr>
              <p:cNvPr id="107" name="Arc 106"/>
              <p:cNvSpPr/>
              <p:nvPr/>
            </p:nvSpPr>
            <p:spPr>
              <a:xfrm>
                <a:off x="4893484" y="2743200"/>
                <a:ext cx="295275" cy="285750"/>
              </a:xfrm>
              <a:prstGeom prst="arc">
                <a:avLst/>
              </a:prstGeom>
              <a:ln w="381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Arc 107"/>
              <p:cNvSpPr/>
              <p:nvPr/>
            </p:nvSpPr>
            <p:spPr>
              <a:xfrm>
                <a:off x="4648200" y="2890835"/>
                <a:ext cx="457200" cy="285750"/>
              </a:xfrm>
              <a:prstGeom prst="arc">
                <a:avLst/>
              </a:prstGeom>
              <a:ln w="38100">
                <a:solidFill>
                  <a:schemeClr val="accent2">
                    <a:lumMod val="75000"/>
                  </a:schemeClr>
                </a:solidFill>
                <a:headEnd type="triangle"/>
              </a:ln>
              <a:scene3d>
                <a:camera prst="orthographicFront">
                  <a:rot lat="0" lon="0" rev="5400000"/>
                </a:camera>
                <a:lightRig rig="threePt" dir="t"/>
              </a:scene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09" name="Arc 108"/>
          <p:cNvSpPr/>
          <p:nvPr/>
        </p:nvSpPr>
        <p:spPr>
          <a:xfrm>
            <a:off x="4895874" y="2909892"/>
            <a:ext cx="295275" cy="285750"/>
          </a:xfrm>
          <a:prstGeom prst="arc">
            <a:avLst/>
          </a:prstGeom>
          <a:ln w="38100">
            <a:solidFill>
              <a:schemeClr val="accent2">
                <a:lumMod val="75000"/>
              </a:schemeClr>
            </a:solidFill>
          </a:ln>
          <a:scene3d>
            <a:camera prst="orthographicFront">
              <a:rot lat="0" lon="0" rev="1620000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/>
          <p:cNvSpPr/>
          <p:nvPr/>
        </p:nvSpPr>
        <p:spPr>
          <a:xfrm>
            <a:off x="8001000" y="2971800"/>
            <a:ext cx="914400" cy="5334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190500" dist="127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i="1" dirty="0" smtClean="0">
                <a:solidFill>
                  <a:schemeClr val="tx1"/>
                </a:solidFill>
              </a:rPr>
              <a:t>Abstract Signature</a:t>
            </a:r>
            <a:endParaRPr lang="en-US" sz="1200" i="1" dirty="0">
              <a:solidFill>
                <a:schemeClr val="tx1"/>
              </a:solidFill>
            </a:endParaRPr>
          </a:p>
        </p:txBody>
      </p:sp>
      <p:sp>
        <p:nvSpPr>
          <p:cNvPr id="120" name="Rectangle 119"/>
          <p:cNvSpPr/>
          <p:nvPr/>
        </p:nvSpPr>
        <p:spPr>
          <a:xfrm>
            <a:off x="8001000" y="4343400"/>
            <a:ext cx="914400" cy="5334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190500" dist="127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External Signature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21" name="Rectangle 120"/>
          <p:cNvSpPr/>
          <p:nvPr/>
        </p:nvSpPr>
        <p:spPr>
          <a:xfrm>
            <a:off x="8077200" y="4648200"/>
            <a:ext cx="914400" cy="5334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190500" dist="127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Internal Signature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123" name="Straight Arrow Connector 122"/>
          <p:cNvCxnSpPr>
            <a:stCxn id="120" idx="0"/>
            <a:endCxn id="119" idx="2"/>
          </p:cNvCxnSpPr>
          <p:nvPr/>
        </p:nvCxnSpPr>
        <p:spPr>
          <a:xfrm flipV="1">
            <a:off x="8458200" y="3505200"/>
            <a:ext cx="0" cy="8382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2" name="Group 211"/>
          <p:cNvGrpSpPr/>
          <p:nvPr/>
        </p:nvGrpSpPr>
        <p:grpSpPr>
          <a:xfrm>
            <a:off x="685800" y="2590800"/>
            <a:ext cx="7772400" cy="3124200"/>
            <a:chOff x="685800" y="2590800"/>
            <a:chExt cx="7772400" cy="3124200"/>
          </a:xfrm>
        </p:grpSpPr>
        <p:cxnSp>
          <p:nvCxnSpPr>
            <p:cNvPr id="62" name="Shape 61"/>
            <p:cNvCxnSpPr/>
            <p:nvPr/>
          </p:nvCxnSpPr>
          <p:spPr>
            <a:xfrm rot="5400000" flipH="1" flipV="1">
              <a:off x="3695700" y="2095500"/>
              <a:ext cx="381000" cy="1371600"/>
            </a:xfrm>
            <a:prstGeom prst="bentConnector2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5" name="Group 174"/>
            <p:cNvGrpSpPr/>
            <p:nvPr/>
          </p:nvGrpSpPr>
          <p:grpSpPr>
            <a:xfrm>
              <a:off x="685800" y="2590800"/>
              <a:ext cx="1219200" cy="3124200"/>
              <a:chOff x="685800" y="2590800"/>
              <a:chExt cx="1219200" cy="3124200"/>
            </a:xfrm>
          </p:grpSpPr>
          <p:cxnSp>
            <p:nvCxnSpPr>
              <p:cNvPr id="157" name="Elbow Connector 156"/>
              <p:cNvCxnSpPr>
                <a:stCxn id="152" idx="0"/>
              </p:cNvCxnSpPr>
              <p:nvPr/>
            </p:nvCxnSpPr>
            <p:spPr>
              <a:xfrm rot="16200000" flipV="1">
                <a:off x="762000" y="4572000"/>
                <a:ext cx="1676400" cy="609600"/>
              </a:xfrm>
              <a:prstGeom prst="bentConnector3">
                <a:avLst>
                  <a:gd name="adj1" fmla="val 27830"/>
                </a:avLst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Elbow Connector 153"/>
              <p:cNvCxnSpPr>
                <a:stCxn id="151" idx="0"/>
              </p:cNvCxnSpPr>
              <p:nvPr/>
            </p:nvCxnSpPr>
            <p:spPr>
              <a:xfrm rot="5400000" flipH="1" flipV="1">
                <a:off x="152400" y="4572000"/>
                <a:ext cx="1676400" cy="609600"/>
              </a:xfrm>
              <a:prstGeom prst="bentConnector3">
                <a:avLst>
                  <a:gd name="adj1" fmla="val 27858"/>
                </a:avLst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1" name="Arc 170"/>
              <p:cNvSpPr/>
              <p:nvPr/>
            </p:nvSpPr>
            <p:spPr>
              <a:xfrm>
                <a:off x="1178719" y="3869533"/>
                <a:ext cx="192881" cy="152400"/>
              </a:xfrm>
              <a:prstGeom prst="arc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2" name="Arc 171"/>
              <p:cNvSpPr/>
              <p:nvPr/>
            </p:nvSpPr>
            <p:spPr>
              <a:xfrm>
                <a:off x="1216819" y="4000496"/>
                <a:ext cx="152400" cy="152400"/>
              </a:xfrm>
              <a:prstGeom prst="arc">
                <a:avLst/>
              </a:prstGeom>
              <a:ln w="38100"/>
              <a:scene3d>
                <a:camera prst="orthographicFront">
                  <a:rot lat="0" lon="0" rev="16200000"/>
                </a:camera>
                <a:lightRig rig="threePt" dir="t"/>
              </a:scene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74" name="Straight Connector 173"/>
              <p:cNvCxnSpPr/>
              <p:nvPr/>
            </p:nvCxnSpPr>
            <p:spPr>
              <a:xfrm flipV="1">
                <a:off x="1295400" y="2590800"/>
                <a:ext cx="0" cy="129540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41" name="Shape 140"/>
            <p:cNvCxnSpPr>
              <a:stCxn id="138" idx="0"/>
            </p:cNvCxnSpPr>
            <p:nvPr/>
          </p:nvCxnSpPr>
          <p:spPr>
            <a:xfrm rot="16200000" flipV="1">
              <a:off x="6438900" y="2171700"/>
              <a:ext cx="381000" cy="1219200"/>
            </a:xfrm>
            <a:prstGeom prst="bentConnector2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hape 62"/>
            <p:cNvCxnSpPr/>
            <p:nvPr/>
          </p:nvCxnSpPr>
          <p:spPr>
            <a:xfrm rot="5400000" flipH="1" flipV="1">
              <a:off x="2400300" y="2095501"/>
              <a:ext cx="381000" cy="1371600"/>
            </a:xfrm>
            <a:prstGeom prst="bentConnector2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hape 65"/>
            <p:cNvCxnSpPr/>
            <p:nvPr/>
          </p:nvCxnSpPr>
          <p:spPr>
            <a:xfrm rot="5400000" flipH="1" flipV="1">
              <a:off x="1181100" y="2095500"/>
              <a:ext cx="381000" cy="1371600"/>
            </a:xfrm>
            <a:prstGeom prst="bentConnector2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Elbow Connector 78"/>
            <p:cNvCxnSpPr>
              <a:stCxn id="60" idx="0"/>
            </p:cNvCxnSpPr>
            <p:nvPr/>
          </p:nvCxnSpPr>
          <p:spPr>
            <a:xfrm rot="16200000" flipV="1">
              <a:off x="4495800" y="1447800"/>
              <a:ext cx="381000" cy="2667000"/>
            </a:xfrm>
            <a:prstGeom prst="bentConnector2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hape 124"/>
            <p:cNvCxnSpPr>
              <a:stCxn id="119" idx="0"/>
            </p:cNvCxnSpPr>
            <p:nvPr/>
          </p:nvCxnSpPr>
          <p:spPr>
            <a:xfrm rot="16200000" flipV="1">
              <a:off x="7658100" y="2171700"/>
              <a:ext cx="381000" cy="1219200"/>
            </a:xfrm>
            <a:prstGeom prst="bentConnector2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4" name="Group 123"/>
          <p:cNvGrpSpPr/>
          <p:nvPr/>
        </p:nvGrpSpPr>
        <p:grpSpPr>
          <a:xfrm>
            <a:off x="4726781" y="4910134"/>
            <a:ext cx="3350419" cy="423866"/>
            <a:chOff x="4726781" y="4910134"/>
            <a:chExt cx="3350419" cy="423866"/>
          </a:xfrm>
        </p:grpSpPr>
        <p:grpSp>
          <p:nvGrpSpPr>
            <p:cNvPr id="113" name="Group 112"/>
            <p:cNvGrpSpPr/>
            <p:nvPr/>
          </p:nvGrpSpPr>
          <p:grpSpPr>
            <a:xfrm>
              <a:off x="4726781" y="4910134"/>
              <a:ext cx="3350419" cy="381000"/>
              <a:chOff x="4726781" y="4910134"/>
              <a:chExt cx="3350419" cy="381000"/>
            </a:xfrm>
          </p:grpSpPr>
          <p:sp>
            <p:nvSpPr>
              <p:cNvPr id="101" name="Arc 100"/>
              <p:cNvSpPr/>
              <p:nvPr/>
            </p:nvSpPr>
            <p:spPr>
              <a:xfrm>
                <a:off x="4726781" y="4910134"/>
                <a:ext cx="228600" cy="381000"/>
              </a:xfrm>
              <a:prstGeom prst="arc">
                <a:avLst/>
              </a:prstGeom>
              <a:ln w="38100">
                <a:solidFill>
                  <a:schemeClr val="accent2">
                    <a:lumMod val="75000"/>
                  </a:schemeClr>
                </a:solidFill>
              </a:ln>
              <a:scene3d>
                <a:camera prst="orthographicFront">
                  <a:rot lat="0" lon="0" rev="10800000"/>
                </a:camera>
                <a:lightRig rig="threePt" dir="t"/>
              </a:scene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6" name="Straight Arrow Connector 105"/>
              <p:cNvCxnSpPr/>
              <p:nvPr/>
            </p:nvCxnSpPr>
            <p:spPr>
              <a:xfrm>
                <a:off x="4953000" y="5081582"/>
                <a:ext cx="3124200" cy="0"/>
              </a:xfrm>
              <a:prstGeom prst="straightConnector1">
                <a:avLst/>
              </a:prstGeom>
              <a:ln w="38100">
                <a:solidFill>
                  <a:schemeClr val="accent2">
                    <a:lumMod val="75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2" name="TextBox 121"/>
            <p:cNvSpPr txBox="1"/>
            <p:nvPr/>
          </p:nvSpPr>
          <p:spPr>
            <a:xfrm>
              <a:off x="6248400" y="5057001"/>
              <a:ext cx="8382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i="1" dirty="0" smtClean="0">
                  <a:solidFill>
                    <a:schemeClr val="accent2">
                      <a:lumMod val="75000"/>
                    </a:schemeClr>
                  </a:solidFill>
                </a:rPr>
                <a:t>signature</a:t>
              </a:r>
              <a:endParaRPr lang="en-US" sz="1200" i="1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</p:grpSp>
      <p:sp>
        <p:nvSpPr>
          <p:cNvPr id="138" name="Rectangle 137"/>
          <p:cNvSpPr/>
          <p:nvPr/>
        </p:nvSpPr>
        <p:spPr>
          <a:xfrm>
            <a:off x="6781800" y="2971800"/>
            <a:ext cx="914400" cy="5334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190500" dist="127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i="1" dirty="0" smtClean="0">
                <a:solidFill>
                  <a:schemeClr val="tx1"/>
                </a:solidFill>
              </a:rPr>
              <a:t>Digest</a:t>
            </a:r>
            <a:endParaRPr lang="en-US" sz="1200" i="1" dirty="0">
              <a:solidFill>
                <a:schemeClr val="tx1"/>
              </a:solidFill>
            </a:endParaRPr>
          </a:p>
        </p:txBody>
      </p:sp>
      <p:grpSp>
        <p:nvGrpSpPr>
          <p:cNvPr id="202" name="Group 201"/>
          <p:cNvGrpSpPr/>
          <p:nvPr/>
        </p:nvGrpSpPr>
        <p:grpSpPr>
          <a:xfrm>
            <a:off x="7467600" y="3505200"/>
            <a:ext cx="609600" cy="838200"/>
            <a:chOff x="7467600" y="3505200"/>
            <a:chExt cx="609600" cy="838200"/>
          </a:xfrm>
        </p:grpSpPr>
        <p:cxnSp>
          <p:nvCxnSpPr>
            <p:cNvPr id="143" name="Straight Arrow Connector 142"/>
            <p:cNvCxnSpPr/>
            <p:nvPr/>
          </p:nvCxnSpPr>
          <p:spPr>
            <a:xfrm flipV="1">
              <a:off x="7467600" y="3505200"/>
              <a:ext cx="0" cy="838200"/>
            </a:xfrm>
            <a:prstGeom prst="straightConnector1">
              <a:avLst/>
            </a:prstGeom>
            <a:ln w="38100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5" name="TextBox 144"/>
            <p:cNvSpPr txBox="1"/>
            <p:nvPr/>
          </p:nvSpPr>
          <p:spPr>
            <a:xfrm>
              <a:off x="7467600" y="3810000"/>
              <a:ext cx="6096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i="1" dirty="0" smtClean="0">
                  <a:solidFill>
                    <a:schemeClr val="accent2">
                      <a:lumMod val="75000"/>
                    </a:schemeClr>
                  </a:solidFill>
                </a:rPr>
                <a:t>digest</a:t>
              </a:r>
              <a:endParaRPr lang="en-US" sz="1200" i="1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</p:grpSp>
      <p:sp>
        <p:nvSpPr>
          <p:cNvPr id="151" name="Rectangle 150"/>
          <p:cNvSpPr/>
          <p:nvPr/>
        </p:nvSpPr>
        <p:spPr>
          <a:xfrm>
            <a:off x="228600" y="5715000"/>
            <a:ext cx="914400" cy="5334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190500" dist="127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Assessment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52" name="Rectangle 151"/>
          <p:cNvSpPr/>
          <p:nvPr/>
        </p:nvSpPr>
        <p:spPr>
          <a:xfrm>
            <a:off x="1447800" y="5715000"/>
            <a:ext cx="914400" cy="5334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190500" dist="127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Grammar</a:t>
            </a:r>
            <a:endParaRPr lang="en-US" sz="1200" dirty="0">
              <a:solidFill>
                <a:schemeClr val="tx1"/>
              </a:solidFill>
            </a:endParaRPr>
          </a:p>
        </p:txBody>
      </p:sp>
      <p:grpSp>
        <p:nvGrpSpPr>
          <p:cNvPr id="205" name="Group 204"/>
          <p:cNvGrpSpPr/>
          <p:nvPr/>
        </p:nvGrpSpPr>
        <p:grpSpPr>
          <a:xfrm>
            <a:off x="1863505" y="4870764"/>
            <a:ext cx="2464051" cy="1911036"/>
            <a:chOff x="1863505" y="4870764"/>
            <a:chExt cx="2464051" cy="1911036"/>
          </a:xfrm>
        </p:grpSpPr>
        <p:sp>
          <p:nvSpPr>
            <p:cNvPr id="198" name="Freeform 197"/>
            <p:cNvSpPr/>
            <p:nvPr/>
          </p:nvSpPr>
          <p:spPr>
            <a:xfrm>
              <a:off x="1863505" y="4870764"/>
              <a:ext cx="2464051" cy="1911036"/>
            </a:xfrm>
            <a:custGeom>
              <a:avLst/>
              <a:gdLst>
                <a:gd name="connsiteX0" fmla="*/ 37723 w 2464051"/>
                <a:gd name="connsiteY0" fmla="*/ 1348967 h 1874068"/>
                <a:gd name="connsiteX1" fmla="*/ 282166 w 2464051"/>
                <a:gd name="connsiteY1" fmla="*/ 1575303 h 1874068"/>
                <a:gd name="connsiteX2" fmla="*/ 1730721 w 2464051"/>
                <a:gd name="connsiteY2" fmla="*/ 1611517 h 1874068"/>
                <a:gd name="connsiteX3" fmla="*/ 2464051 w 2464051"/>
                <a:gd name="connsiteY3" fmla="*/ 0 h 1874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64051" h="1874068">
                  <a:moveTo>
                    <a:pt x="37723" y="1348967"/>
                  </a:moveTo>
                  <a:cubicBezTo>
                    <a:pt x="18861" y="1440256"/>
                    <a:pt x="0" y="1531545"/>
                    <a:pt x="282166" y="1575303"/>
                  </a:cubicBezTo>
                  <a:cubicBezTo>
                    <a:pt x="564332" y="1619061"/>
                    <a:pt x="1367074" y="1874068"/>
                    <a:pt x="1730721" y="1611517"/>
                  </a:cubicBezTo>
                  <a:cubicBezTo>
                    <a:pt x="2094369" y="1348967"/>
                    <a:pt x="2279210" y="674483"/>
                    <a:pt x="2464051" y="0"/>
                  </a:cubicBezTo>
                </a:path>
              </a:pathLst>
            </a:custGeom>
            <a:ln w="38100">
              <a:solidFill>
                <a:schemeClr val="accent2">
                  <a:lumMod val="75000"/>
                </a:schemeClr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" name="TextBox 202"/>
            <p:cNvSpPr txBox="1"/>
            <p:nvPr/>
          </p:nvSpPr>
          <p:spPr>
            <a:xfrm>
              <a:off x="2743200" y="6324600"/>
              <a:ext cx="9144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i="1" dirty="0" smtClean="0">
                  <a:solidFill>
                    <a:schemeClr val="accent2">
                      <a:lumMod val="75000"/>
                    </a:schemeClr>
                  </a:solidFill>
                </a:rPr>
                <a:t>grammar</a:t>
              </a:r>
              <a:endParaRPr lang="en-US" sz="1200" i="1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</p:grpSp>
      <p:grpSp>
        <p:nvGrpSpPr>
          <p:cNvPr id="206" name="Group 205"/>
          <p:cNvGrpSpPr/>
          <p:nvPr/>
        </p:nvGrpSpPr>
        <p:grpSpPr>
          <a:xfrm>
            <a:off x="679010" y="6255945"/>
            <a:ext cx="2489703" cy="452673"/>
            <a:chOff x="679010" y="6255945"/>
            <a:chExt cx="2489703" cy="452673"/>
          </a:xfrm>
        </p:grpSpPr>
        <p:sp>
          <p:nvSpPr>
            <p:cNvPr id="201" name="Freeform 200"/>
            <p:cNvSpPr/>
            <p:nvPr/>
          </p:nvSpPr>
          <p:spPr>
            <a:xfrm>
              <a:off x="679010" y="6255945"/>
              <a:ext cx="2489703" cy="452673"/>
            </a:xfrm>
            <a:custGeom>
              <a:avLst/>
              <a:gdLst>
                <a:gd name="connsiteX0" fmla="*/ 2489703 w 2489703"/>
                <a:gd name="connsiteY0" fmla="*/ 380245 h 452673"/>
                <a:gd name="connsiteX1" fmla="*/ 488887 w 2489703"/>
                <a:gd name="connsiteY1" fmla="*/ 389299 h 452673"/>
                <a:gd name="connsiteX2" fmla="*/ 0 w 2489703"/>
                <a:gd name="connsiteY2" fmla="*/ 0 h 452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89703" h="452673">
                  <a:moveTo>
                    <a:pt x="2489703" y="380245"/>
                  </a:moveTo>
                  <a:cubicBezTo>
                    <a:pt x="1696770" y="416459"/>
                    <a:pt x="903838" y="452673"/>
                    <a:pt x="488887" y="389299"/>
                  </a:cubicBezTo>
                  <a:cubicBezTo>
                    <a:pt x="73937" y="325925"/>
                    <a:pt x="36968" y="162962"/>
                    <a:pt x="0" y="0"/>
                  </a:cubicBezTo>
                </a:path>
              </a:pathLst>
            </a:custGeom>
            <a:ln w="38100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" name="TextBox 203"/>
            <p:cNvSpPr txBox="1"/>
            <p:nvPr/>
          </p:nvSpPr>
          <p:spPr>
            <a:xfrm>
              <a:off x="1066800" y="6400800"/>
              <a:ext cx="9144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i="1" dirty="0" smtClean="0">
                  <a:solidFill>
                    <a:schemeClr val="accent2">
                      <a:lumMod val="75000"/>
                    </a:schemeClr>
                  </a:solidFill>
                </a:rPr>
                <a:t>assessment</a:t>
              </a:r>
              <a:endParaRPr lang="en-US" sz="1200" i="1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</p:grpSp>
      <p:grpSp>
        <p:nvGrpSpPr>
          <p:cNvPr id="131" name="Group 130"/>
          <p:cNvGrpSpPr/>
          <p:nvPr/>
        </p:nvGrpSpPr>
        <p:grpSpPr>
          <a:xfrm>
            <a:off x="1593058" y="2334492"/>
            <a:ext cx="4778158" cy="1252623"/>
            <a:chOff x="1593058" y="2334492"/>
            <a:chExt cx="4778158" cy="1252623"/>
          </a:xfrm>
        </p:grpSpPr>
        <p:grpSp>
          <p:nvGrpSpPr>
            <p:cNvPr id="130" name="Group 129"/>
            <p:cNvGrpSpPr/>
            <p:nvPr/>
          </p:nvGrpSpPr>
          <p:grpSpPr>
            <a:xfrm>
              <a:off x="1593058" y="2364581"/>
              <a:ext cx="4778158" cy="1222534"/>
              <a:chOff x="1593058" y="2364581"/>
              <a:chExt cx="4778158" cy="1222534"/>
            </a:xfrm>
          </p:grpSpPr>
          <p:sp>
            <p:nvSpPr>
              <p:cNvPr id="102" name="Arc 101"/>
              <p:cNvSpPr/>
              <p:nvPr/>
            </p:nvSpPr>
            <p:spPr>
              <a:xfrm>
                <a:off x="4128136" y="2367915"/>
                <a:ext cx="2243080" cy="1219200"/>
              </a:xfrm>
              <a:prstGeom prst="arc">
                <a:avLst/>
              </a:prstGeom>
              <a:ln w="381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Arc 102"/>
              <p:cNvSpPr/>
              <p:nvPr/>
            </p:nvSpPr>
            <p:spPr>
              <a:xfrm>
                <a:off x="1593058" y="2364581"/>
                <a:ext cx="3581400" cy="1219200"/>
              </a:xfrm>
              <a:prstGeom prst="arc">
                <a:avLst/>
              </a:prstGeom>
              <a:ln w="38100">
                <a:solidFill>
                  <a:schemeClr val="accent2">
                    <a:lumMod val="75000"/>
                  </a:schemeClr>
                </a:solidFill>
                <a:headEnd type="none"/>
                <a:tailEnd type="triangle"/>
              </a:ln>
              <a:scene3d>
                <a:camera prst="orthographicFront">
                  <a:rot lat="0" lon="10800000" rev="0"/>
                </a:camera>
                <a:lightRig rig="threePt" dir="t"/>
              </a:scene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5" name="TextBox 114"/>
            <p:cNvSpPr txBox="1"/>
            <p:nvPr/>
          </p:nvSpPr>
          <p:spPr>
            <a:xfrm>
              <a:off x="4953000" y="2334492"/>
              <a:ext cx="762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 smtClean="0">
                  <a:solidFill>
                    <a:schemeClr val="accent2">
                      <a:lumMod val="75000"/>
                    </a:schemeClr>
                  </a:solidFill>
                </a:rPr>
                <a:t>holder</a:t>
              </a:r>
              <a:endParaRPr lang="en-US" sz="1200" i="1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1000"/>
                            </p:stCondLst>
                            <p:childTnLst>
                              <p:par>
                                <p:cTn id="9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6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1500"/>
                            </p:stCondLst>
                            <p:childTnLst>
                              <p:par>
                                <p:cTn id="9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2000"/>
                            </p:stCondLst>
                            <p:childTnLst>
                              <p:par>
                                <p:cTn id="10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500"/>
                            </p:stCondLst>
                            <p:childTnLst>
                              <p:par>
                                <p:cTn id="1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1000"/>
                            </p:stCondLst>
                            <p:childTnLst>
                              <p:par>
                                <p:cTn id="1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1500"/>
                            </p:stCondLst>
                            <p:childTnLst>
                              <p:par>
                                <p:cTn id="1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2000"/>
                            </p:stCondLst>
                            <p:childTnLst>
                              <p:par>
                                <p:cTn id="1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2500"/>
                            </p:stCondLst>
                            <p:childTnLst>
                              <p:par>
                                <p:cTn id="1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3000"/>
                            </p:stCondLst>
                            <p:childTnLst>
                              <p:par>
                                <p:cTn id="1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3500"/>
                            </p:stCondLst>
                            <p:childTnLst>
                              <p:par>
                                <p:cTn id="1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" fill="hold">
                            <p:stCondLst>
                              <p:cond delay="4000"/>
                            </p:stCondLst>
                            <p:childTnLst>
                              <p:par>
                                <p:cTn id="15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1" fill="hold">
                            <p:stCondLst>
                              <p:cond delay="4500"/>
                            </p:stCondLst>
                            <p:childTnLst>
                              <p:par>
                                <p:cTn id="16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5" fill="hold">
                            <p:stCondLst>
                              <p:cond delay="5000"/>
                            </p:stCondLst>
                            <p:childTnLst>
                              <p:par>
                                <p:cTn id="16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" fill="hold">
                            <p:stCondLst>
                              <p:cond delay="5500"/>
                            </p:stCondLst>
                            <p:childTnLst>
                              <p:par>
                                <p:cTn id="17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3" fill="hold">
                            <p:stCondLst>
                              <p:cond delay="6000"/>
                            </p:stCondLst>
                            <p:childTnLst>
                              <p:par>
                                <p:cTn id="17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7" fill="hold">
                            <p:stCondLst>
                              <p:cond delay="6500"/>
                            </p:stCondLst>
                            <p:childTnLst>
                              <p:par>
                                <p:cTn id="17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1" fill="hold">
                            <p:stCondLst>
                              <p:cond delay="7000"/>
                            </p:stCondLst>
                            <p:childTnLst>
                              <p:par>
                                <p:cTn id="18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5" fill="hold">
                            <p:stCondLst>
                              <p:cond delay="7500"/>
                            </p:stCondLst>
                            <p:childTnLst>
                              <p:par>
                                <p:cTn id="18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8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66" grpId="0"/>
      <p:bldP spid="196" grpId="0" animBg="1"/>
      <p:bldP spid="197" grpId="0" animBg="1"/>
      <p:bldP spid="60" grpId="0" animBg="1"/>
      <p:bldP spid="64" grpId="0" animBg="1"/>
      <p:bldP spid="109" grpId="0" animBg="1"/>
      <p:bldP spid="119" grpId="0" animBg="1"/>
      <p:bldP spid="120" grpId="0" animBg="1"/>
      <p:bldP spid="121" grpId="0" animBg="1"/>
      <p:bldP spid="138" grpId="0" animBg="1"/>
      <p:bldP spid="151" grpId="0" animBg="1"/>
      <p:bldP spid="15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Provenance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600200"/>
            <a:ext cx="7924800" cy="4953000"/>
          </a:xfrm>
        </p:spPr>
        <p:txBody>
          <a:bodyPr/>
          <a:lstStyle/>
          <a:p>
            <a:pPr>
              <a:buNone/>
            </a:pPr>
            <a:r>
              <a:rPr lang="en-US" dirty="0" smtClean="0"/>
              <a:t>“Trust, but verify”</a:t>
            </a:r>
          </a:p>
          <a:p>
            <a:pPr marL="685800"/>
            <a:r>
              <a:rPr lang="en-US" dirty="0" smtClean="0"/>
              <a:t>Complete change history</a:t>
            </a:r>
          </a:p>
          <a:p>
            <a:pPr marL="685800" indent="1588">
              <a:spcBef>
                <a:spcPts val="0"/>
              </a:spcBef>
              <a:buNone/>
            </a:pPr>
            <a:r>
              <a:rPr lang="en-US" dirty="0" smtClean="0"/>
              <a:t>at the assertion level,</a:t>
            </a:r>
          </a:p>
          <a:p>
            <a:pPr marL="685800" indent="1588">
              <a:spcBef>
                <a:spcPts val="0"/>
              </a:spcBef>
              <a:buNone/>
            </a:pPr>
            <a:r>
              <a:rPr lang="en-US" dirty="0" smtClean="0"/>
              <a:t>including</a:t>
            </a:r>
          </a:p>
          <a:p>
            <a:pPr marL="1085850" lvl="1"/>
            <a:r>
              <a:rPr lang="en-US" dirty="0" smtClean="0"/>
              <a:t>Who made the assertion, and when?</a:t>
            </a:r>
          </a:p>
          <a:p>
            <a:pPr marL="1085850" lvl="1"/>
            <a:r>
              <a:rPr lang="en-US" dirty="0" smtClean="0"/>
              <a:t>Confidence based on personal and institutional reputation</a:t>
            </a:r>
          </a:p>
          <a:p>
            <a:pPr marL="685800"/>
            <a:r>
              <a:rPr lang="en-US" dirty="0" smtClean="0"/>
              <a:t>Imprimatur by technically knowledgeable reviewers</a:t>
            </a:r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34000" y="1600200"/>
            <a:ext cx="3352800" cy="1950461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>
            <a:outerShdw blurRad="190500" dist="1270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Ontologies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1371600" y="1610360"/>
          <a:ext cx="6400800" cy="962832"/>
        </p:xfrm>
        <a:graphic>
          <a:graphicData uri="http://schemas.openxmlformats.org/drawingml/2006/table">
            <a:tbl>
              <a:tblPr firstRow="1" bandRow="1">
                <a:effectLst>
                  <a:outerShdw blurRad="190500" dist="1270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800100"/>
                <a:gridCol w="5600700"/>
              </a:tblGrid>
              <a:tr h="270424">
                <a:tc>
                  <a:txBody>
                    <a:bodyPr/>
                    <a:lstStyle/>
                    <a:p>
                      <a:r>
                        <a:rPr lang="en-US" sz="1400" i="1" dirty="0" err="1" smtClean="0"/>
                        <a:t>Prefixu</a:t>
                      </a:r>
                      <a:endParaRPr lang="en-US" sz="14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i="1" dirty="0" smtClean="0"/>
                        <a:t>Namespace</a:t>
                      </a:r>
                      <a:endParaRPr lang="en-US" sz="1400" i="1" dirty="0"/>
                    </a:p>
                  </a:txBody>
                  <a:tcPr/>
                </a:tc>
              </a:tr>
              <a:tr h="329016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udfrs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http://udfr.org/onto#</a:t>
                      </a:r>
                      <a:endParaRPr lang="en-US" sz="1400" dirty="0"/>
                    </a:p>
                  </a:txBody>
                  <a:tcPr/>
                </a:tc>
              </a:tr>
              <a:tr h="329016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udfr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http://udfr.org/udfr/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1371600" y="2895600"/>
          <a:ext cx="6400800" cy="2743200"/>
        </p:xfrm>
        <a:graphic>
          <a:graphicData uri="http://schemas.openxmlformats.org/drawingml/2006/table">
            <a:tbl>
              <a:tblPr firstRow="1" bandRow="1">
                <a:effectLst>
                  <a:outerShdw blurRad="190500" dist="127000" dir="2700000" algn="tl" rotWithShape="0">
                    <a:prstClr val="black">
                      <a:alpha val="40000"/>
                    </a:prstClr>
                  </a:outerShdw>
                </a:effectLst>
                <a:tableStyleId>{69CF1AB2-1976-4502-BF36-3FF5EA218861}</a:tableStyleId>
              </a:tblPr>
              <a:tblGrid>
                <a:gridCol w="800100"/>
                <a:gridCol w="5600700"/>
              </a:tblGrid>
              <a:tr h="274320">
                <a:tc>
                  <a:txBody>
                    <a:bodyPr/>
                    <a:lstStyle/>
                    <a:p>
                      <a:r>
                        <a:rPr lang="en-US" sz="1400" b="0" dirty="0" smtClean="0"/>
                        <a:t>dc</a:t>
                      </a:r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 smtClean="0"/>
                        <a:t>http://purl.org/dc/elements/1.1/</a:t>
                      </a:r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87215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dcterms</a:t>
                      </a:r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http://purl.org/dc/terms/</a:t>
                      </a:r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87215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foaf</a:t>
                      </a:r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http://xmls.com/foaf/0.1/</a:t>
                      </a:r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87215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owl</a:t>
                      </a:r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http://www.w3.org/2002/07/owl#</a:t>
                      </a:r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87215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pronom</a:t>
                      </a:r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 smtClean="0">
                          <a:solidFill>
                            <a:schemeClr val="tx1"/>
                          </a:solidFill>
                        </a:rPr>
                        <a:t>http://reference.data.gov.uk/technical-registry/</a:t>
                      </a:r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87215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rdf</a:t>
                      </a:r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http://www.w3.org/1999/02/22-rdf-syntax-ns#</a:t>
                      </a:r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87215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rdfs</a:t>
                      </a:r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http://www.w3.org/2000/01/rdf-schema#</a:t>
                      </a:r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87215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skos</a:t>
                      </a:r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http://www.w3.org/2004/02/skos/core#</a:t>
                      </a:r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87215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xds</a:t>
                      </a:r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http://www.w3.org/2001/XMLSchema#</a:t>
                      </a:r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Straight Connector 43"/>
          <p:cNvCxnSpPr/>
          <p:nvPr/>
        </p:nvCxnSpPr>
        <p:spPr>
          <a:xfrm>
            <a:off x="5562600" y="3581400"/>
            <a:ext cx="609600" cy="0"/>
          </a:xfrm>
          <a:prstGeom prst="line">
            <a:avLst/>
          </a:prstGeom>
          <a:ln w="5080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Technology stack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733800" y="3352800"/>
            <a:ext cx="18288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50000"/>
              </a:schemeClr>
            </a:solidFill>
          </a:ln>
          <a:effectLst>
            <a:outerShdw blurRad="190500" dist="127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Ontowiki</a:t>
            </a:r>
            <a:endParaRPr lang="en-US" dirty="0" smtClean="0">
              <a:solidFill>
                <a:schemeClr val="tx1"/>
              </a:solidFill>
            </a:endParaRPr>
          </a:p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http://ontowiki.net/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172200" y="4267200"/>
            <a:ext cx="18288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50000"/>
              </a:schemeClr>
            </a:solidFill>
          </a:ln>
          <a:effectLst>
            <a:outerShdw blurRad="190500" dist="127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Virtuoso 4store</a:t>
            </a:r>
          </a:p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http://virtuoso.openlinksw.com/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581400" y="4267200"/>
            <a:ext cx="18288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50000"/>
              </a:schemeClr>
            </a:solidFill>
          </a:ln>
          <a:effectLst>
            <a:outerShdw blurRad="190500" dist="127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Zend</a:t>
            </a:r>
            <a:r>
              <a:rPr lang="en-US" dirty="0" smtClean="0">
                <a:solidFill>
                  <a:schemeClr val="tx1"/>
                </a:solidFill>
              </a:rPr>
              <a:t> framework</a:t>
            </a:r>
          </a:p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http://www.zend.com/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429000" y="5181600"/>
            <a:ext cx="18288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50000"/>
              </a:schemeClr>
            </a:solidFill>
          </a:ln>
          <a:effectLst>
            <a:outerShdw blurRad="190500" dist="127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PHP</a:t>
            </a:r>
          </a:p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http://www.php.net/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276600" y="6096000"/>
            <a:ext cx="18288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50000"/>
              </a:schemeClr>
            </a:solidFill>
          </a:ln>
          <a:effectLst>
            <a:outerShdw blurRad="190500" dist="127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Apache </a:t>
            </a:r>
            <a:r>
              <a:rPr lang="en-US" dirty="0" err="1" smtClean="0">
                <a:solidFill>
                  <a:schemeClr val="tx1"/>
                </a:solidFill>
              </a:rPr>
              <a:t>httpd</a:t>
            </a:r>
            <a:endParaRPr lang="en-US" dirty="0" smtClean="0">
              <a:solidFill>
                <a:schemeClr val="tx1"/>
              </a:solidFill>
            </a:endParaRPr>
          </a:p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http://httpd.apache.org/</a:t>
            </a:r>
            <a:endParaRPr lang="en-US" sz="1000" dirty="0">
              <a:solidFill>
                <a:schemeClr val="tx1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29678" y="1524001"/>
            <a:ext cx="2124054" cy="5007484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>
            <a:outerShdw blurRad="190500" dist="1270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8" name="Rectangle 17"/>
          <p:cNvSpPr/>
          <p:nvPr/>
        </p:nvSpPr>
        <p:spPr>
          <a:xfrm>
            <a:off x="6019800" y="5181600"/>
            <a:ext cx="18288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50000"/>
              </a:schemeClr>
            </a:solidFill>
          </a:ln>
          <a:effectLst>
            <a:outerShdw blurRad="190500" dist="127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RDF</a:t>
            </a:r>
          </a:p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http://www.w3.org/RDF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886200" y="2438400"/>
            <a:ext cx="18288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50000"/>
              </a:schemeClr>
            </a:solidFill>
          </a:ln>
          <a:effectLst>
            <a:outerShdw blurRad="190500" dist="127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JavaScript / CSS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4038600" y="1524000"/>
            <a:ext cx="18288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50000"/>
              </a:schemeClr>
            </a:solidFill>
          </a:ln>
          <a:effectLst>
            <a:outerShdw blurRad="190500" dist="127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HTTP / SPARQL</a:t>
            </a:r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2" name="Straight Connector 21"/>
          <p:cNvCxnSpPr>
            <a:stCxn id="20" idx="2"/>
          </p:cNvCxnSpPr>
          <p:nvPr/>
        </p:nvCxnSpPr>
        <p:spPr>
          <a:xfrm rot="5400000">
            <a:off x="4686300" y="2171700"/>
            <a:ext cx="457200" cy="7620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19" idx="2"/>
          </p:cNvCxnSpPr>
          <p:nvPr/>
        </p:nvCxnSpPr>
        <p:spPr>
          <a:xfrm rot="5400000">
            <a:off x="4533900" y="3086100"/>
            <a:ext cx="457200" cy="7620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4" idx="2"/>
          </p:cNvCxnSpPr>
          <p:nvPr/>
        </p:nvCxnSpPr>
        <p:spPr>
          <a:xfrm rot="5400000">
            <a:off x="4381500" y="4000500"/>
            <a:ext cx="457200" cy="7620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8" idx="2"/>
          </p:cNvCxnSpPr>
          <p:nvPr/>
        </p:nvCxnSpPr>
        <p:spPr>
          <a:xfrm rot="5400000">
            <a:off x="4229100" y="4914900"/>
            <a:ext cx="457200" cy="7620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9" idx="2"/>
          </p:cNvCxnSpPr>
          <p:nvPr/>
        </p:nvCxnSpPr>
        <p:spPr>
          <a:xfrm rot="5400000">
            <a:off x="4076700" y="5829300"/>
            <a:ext cx="457200" cy="7620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rot="5400000">
            <a:off x="6743700" y="4914900"/>
            <a:ext cx="457200" cy="7620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6172200" y="3276600"/>
            <a:ext cx="2057400" cy="6096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50000"/>
              </a:schemeClr>
            </a:solidFill>
          </a:ln>
          <a:effectLst>
            <a:outerShdw blurRad="190500" dist="127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Erfurt / </a:t>
            </a:r>
            <a:r>
              <a:rPr lang="en-US" dirty="0" err="1" smtClean="0">
                <a:solidFill>
                  <a:schemeClr val="tx1"/>
                </a:solidFill>
              </a:rPr>
              <a:t>RDFAuthor</a:t>
            </a:r>
            <a:endParaRPr lang="en-US" dirty="0" smtClean="0">
              <a:solidFill>
                <a:schemeClr val="tx1"/>
              </a:solidFill>
            </a:endParaRPr>
          </a:p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http://aksw.org/Projects/Erfurt</a:t>
            </a:r>
          </a:p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https://github.com/AKSW/RDFauthor</a:t>
            </a:r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1" name="Straight Connector 30"/>
          <p:cNvCxnSpPr>
            <a:endCxn id="6" idx="0"/>
          </p:cNvCxnSpPr>
          <p:nvPr/>
        </p:nvCxnSpPr>
        <p:spPr>
          <a:xfrm rot="5400000">
            <a:off x="6927060" y="4045740"/>
            <a:ext cx="381001" cy="61919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500"/>
                            </p:stCondLst>
                            <p:childTnLst>
                              <p:par>
                                <p:cTn id="4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000"/>
                            </p:stCondLst>
                            <p:childTnLst>
                              <p:par>
                                <p:cTn id="4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500"/>
                            </p:stCondLst>
                            <p:childTnLst>
                              <p:par>
                                <p:cTn id="5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0"/>
                            </p:stCondLst>
                            <p:childTnLst>
                              <p:par>
                                <p:cTn id="5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500"/>
                            </p:stCondLst>
                            <p:childTnLst>
                              <p:par>
                                <p:cTn id="6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000"/>
                            </p:stCondLst>
                            <p:childTnLst>
                              <p:par>
                                <p:cTn id="6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6500"/>
                            </p:stCondLst>
                            <p:childTnLst>
                              <p:par>
                                <p:cTn id="6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8" grpId="0" animBg="1"/>
      <p:bldP spid="9" grpId="0" animBg="1"/>
      <p:bldP spid="10" grpId="0" animBg="1"/>
      <p:bldP spid="18" grpId="0" animBg="1"/>
      <p:bldP spid="19" grpId="0" animBg="1"/>
      <p:bldP spid="20" grpId="0" animBg="1"/>
      <p:bldP spid="2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Initial population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600200"/>
            <a:ext cx="7924800" cy="4953000"/>
          </a:xfrm>
        </p:spPr>
        <p:txBody>
          <a:bodyPr/>
          <a:lstStyle/>
          <a:p>
            <a:pPr>
              <a:buNone/>
            </a:pPr>
            <a:r>
              <a:rPr lang="en-US" dirty="0" smtClean="0"/>
              <a:t>Export from PRONOM</a:t>
            </a:r>
          </a:p>
          <a:p>
            <a:pPr marL="685800"/>
            <a:r>
              <a:rPr lang="en-US" sz="2400" dirty="0" smtClean="0"/>
              <a:t>Working </a:t>
            </a:r>
            <a:r>
              <a:rPr lang="en-US" sz="2400" dirty="0" smtClean="0"/>
              <a:t>with TNA to identify appropriate subset</a:t>
            </a:r>
          </a:p>
          <a:p>
            <a:pPr marL="685800"/>
            <a:r>
              <a:rPr lang="en-US" sz="2400" dirty="0" smtClean="0"/>
              <a:t>Transform to cross-walk modeling differences</a:t>
            </a:r>
            <a:endParaRPr lang="en-US" sz="24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43163" y="3667125"/>
            <a:ext cx="4257675" cy="22002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>
            <a:outerShdw blurRad="190500" dist="1270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Licensing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00200"/>
            <a:ext cx="7848600" cy="4953000"/>
          </a:xfrm>
        </p:spPr>
        <p:txBody>
          <a:bodyPr/>
          <a:lstStyle/>
          <a:p>
            <a:pPr>
              <a:buNone/>
            </a:pPr>
            <a:r>
              <a:rPr lang="en-US" dirty="0" smtClean="0"/>
              <a:t>Code is available under GPLv3</a:t>
            </a:r>
          </a:p>
          <a:p>
            <a:pPr marL="0" lvl="1" indent="0">
              <a:spcBef>
                <a:spcPts val="0"/>
              </a:spcBef>
              <a:buNone/>
            </a:pPr>
            <a:r>
              <a:rPr lang="en-US" sz="1600" dirty="0" smtClean="0">
                <a:hlinkClick r:id="rId2"/>
              </a:rPr>
              <a:t>http://www.gnu.org/copyleft/gpl.html</a:t>
            </a:r>
            <a:r>
              <a:rPr lang="en-US" sz="1600" dirty="0" smtClean="0"/>
              <a:t> </a:t>
            </a:r>
          </a:p>
          <a:p>
            <a:pPr marL="571500"/>
            <a:r>
              <a:rPr lang="en-US" sz="2400" dirty="0" smtClean="0"/>
              <a:t>Hosted on </a:t>
            </a:r>
            <a:r>
              <a:rPr lang="en-US" sz="2400" dirty="0" err="1" smtClean="0"/>
              <a:t>BitBucket</a:t>
            </a:r>
            <a:endParaRPr lang="en-US" sz="2400" dirty="0" smtClean="0"/>
          </a:p>
          <a:p>
            <a:pPr marL="571500" lvl="1" indent="0">
              <a:spcBef>
                <a:spcPts val="0"/>
              </a:spcBef>
              <a:buNone/>
            </a:pPr>
            <a:r>
              <a:rPr lang="en-US" sz="1600" dirty="0" smtClean="0">
                <a:hlinkClick r:id="rId3"/>
              </a:rPr>
              <a:t>http://www.bitbucket.org/udfr</a:t>
            </a:r>
            <a:r>
              <a:rPr lang="en-US" sz="1600" dirty="0" smtClean="0"/>
              <a:t> </a:t>
            </a:r>
          </a:p>
          <a:p>
            <a:pPr>
              <a:spcBef>
                <a:spcPts val="1800"/>
              </a:spcBef>
              <a:buNone/>
            </a:pPr>
            <a:r>
              <a:rPr lang="en-US" dirty="0" smtClean="0"/>
              <a:t>Data is contributed and available under CC-BY</a:t>
            </a:r>
          </a:p>
          <a:p>
            <a:pPr marL="0" lvl="1" indent="0">
              <a:spcBef>
                <a:spcPts val="0"/>
              </a:spcBef>
              <a:buNone/>
            </a:pPr>
            <a:r>
              <a:rPr lang="en-US" sz="1600" dirty="0" smtClean="0">
                <a:hlinkClick r:id="rId4"/>
              </a:rPr>
              <a:t>http://creativecommons.org/licenses/by/3.0/</a:t>
            </a:r>
            <a:r>
              <a:rPr lang="en-US" sz="1600" dirty="0" smtClean="0"/>
              <a:t> </a:t>
            </a:r>
          </a:p>
          <a:p>
            <a:pPr marL="685800"/>
            <a:r>
              <a:rPr lang="en-US" sz="2400" dirty="0" smtClean="0"/>
              <a:t>Consistent with UK open government license applicable to PRONOM data</a:t>
            </a:r>
          </a:p>
          <a:p>
            <a:pPr marL="685800" indent="0">
              <a:spcBef>
                <a:spcPts val="0"/>
              </a:spcBef>
              <a:buNone/>
            </a:pPr>
            <a:r>
              <a:rPr lang="en-US" sz="1600" dirty="0" smtClean="0">
                <a:hlinkClick r:id="rId5"/>
              </a:rPr>
              <a:t>http://www.nationalarchives.gov.uk/doc/open-government-licence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696200" y="3362325"/>
            <a:ext cx="838200" cy="295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14399" y="1600200"/>
            <a:ext cx="7363369" cy="3962400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>
            <a:outerShdw blurRad="190500" dist="1270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Lessons learned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ü"/>
            </a:pPr>
            <a:r>
              <a:rPr lang="en-US" dirty="0" smtClean="0"/>
              <a:t>People with semantic experience are scarce</a:t>
            </a:r>
          </a:p>
          <a:p>
            <a:pPr>
              <a:buFont typeface="Wingdings" pitchFamily="2" charset="2"/>
              <a:buChar char="ü"/>
            </a:pPr>
            <a:r>
              <a:rPr lang="en-US" dirty="0" smtClean="0"/>
              <a:t>Too much time evaluating/prototyping potential technology choices</a:t>
            </a:r>
          </a:p>
          <a:p>
            <a:pPr>
              <a:buFont typeface="Wingdings" pitchFamily="2" charset="2"/>
              <a:buChar char="ü"/>
            </a:pPr>
            <a:r>
              <a:rPr lang="en-US" dirty="0" smtClean="0"/>
              <a:t>More difficulty than anticipated integrating disparate open source products</a:t>
            </a:r>
          </a:p>
          <a:p>
            <a:pPr>
              <a:buFont typeface="Wingdings" pitchFamily="2" charset="2"/>
              <a:buChar char="ü"/>
            </a:pPr>
            <a:r>
              <a:rPr lang="en-US" dirty="0" smtClean="0"/>
              <a:t>0.</a:t>
            </a:r>
            <a:r>
              <a:rPr lang="en-US" i="1" dirty="0" smtClean="0"/>
              <a:t>x</a:t>
            </a:r>
            <a:r>
              <a:rPr lang="en-US" dirty="0" smtClean="0"/>
              <a:t> software is often numbered that for a reason</a:t>
            </a:r>
          </a:p>
          <a:p>
            <a:pPr>
              <a:buFont typeface="Wingdings" pitchFamily="2" charset="2"/>
              <a:buChar char="ü"/>
            </a:pPr>
            <a:r>
              <a:rPr lang="en-US" dirty="0" smtClean="0"/>
              <a:t>Feature lists aren’t </a:t>
            </a:r>
            <a:r>
              <a:rPr lang="en-US" sz="2600" dirty="0" smtClean="0"/>
              <a:t>(</a:t>
            </a:r>
            <a:r>
              <a:rPr lang="en-US" sz="2600" i="1" dirty="0" smtClean="0"/>
              <a:t>always</a:t>
            </a:r>
            <a:r>
              <a:rPr lang="en-US" sz="2600" dirty="0" smtClean="0"/>
              <a:t>)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57800" y="4800600"/>
            <a:ext cx="1524000" cy="1524000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>
            <a:outerShdw blurRad="190500" dist="1270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Lessons learned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ü"/>
            </a:pPr>
            <a:r>
              <a:rPr lang="en-US" dirty="0" smtClean="0"/>
              <a:t>Availability of a worldwide selection of products is a good thing</a:t>
            </a:r>
            <a:endParaRPr lang="en-US" sz="2600" dirty="0" smtClean="0"/>
          </a:p>
          <a:p>
            <a:pPr marL="687388"/>
            <a:r>
              <a:rPr lang="en-US" sz="2400" dirty="0" smtClean="0"/>
              <a:t>Excellent support from AKWS/</a:t>
            </a:r>
            <a:r>
              <a:rPr lang="en-US" sz="2400" dirty="0" err="1" smtClean="0"/>
              <a:t>Universität</a:t>
            </a:r>
            <a:r>
              <a:rPr lang="en-US" sz="2400" dirty="0" smtClean="0"/>
              <a:t> Leipzig</a:t>
            </a:r>
          </a:p>
          <a:p>
            <a:pPr>
              <a:spcBef>
                <a:spcPts val="1800"/>
              </a:spcBef>
              <a:buFont typeface="Wingdings" pitchFamily="2" charset="2"/>
              <a:buChar char="ü"/>
            </a:pPr>
            <a:r>
              <a:rPr lang="en-US" dirty="0" smtClean="0"/>
              <a:t>Modeling differences</a:t>
            </a:r>
          </a:p>
          <a:p>
            <a:pPr marL="687388"/>
            <a:r>
              <a:rPr lang="en-US" sz="2400" dirty="0" smtClean="0"/>
              <a:t>RDF (non-)standards</a:t>
            </a:r>
          </a:p>
          <a:p>
            <a:pPr>
              <a:spcBef>
                <a:spcPts val="1800"/>
              </a:spcBef>
              <a:buFont typeface="Wingdings" pitchFamily="2" charset="2"/>
              <a:buChar char="ü"/>
            </a:pPr>
            <a:r>
              <a:rPr lang="en-US" dirty="0" smtClean="0"/>
              <a:t>VM deployment</a:t>
            </a:r>
          </a:p>
          <a:p>
            <a:pPr marL="687388"/>
            <a:r>
              <a:rPr lang="en-US" sz="2400" dirty="0" smtClean="0"/>
              <a:t>Disparate IT organizations supporting dev/prod instances</a:t>
            </a:r>
            <a:endParaRPr lang="en-US" sz="24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67200" y="3200400"/>
            <a:ext cx="1524000" cy="1143000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>
            <a:outerShdw blurRad="190500" dist="1270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89879" y="5455158"/>
            <a:ext cx="1752600" cy="1174242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>
            <a:outerShdw blurRad="190500" dist="1270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799679" y="5486400"/>
            <a:ext cx="1677321" cy="1119341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>
            <a:outerShdw blurRad="190500" dist="1270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096000" y="3200400"/>
            <a:ext cx="2831522" cy="1143000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>
            <a:outerShdw blurRad="190500" dist="1270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TextBox 9"/>
          <p:cNvSpPr txBox="1"/>
          <p:nvPr/>
        </p:nvSpPr>
        <p:spPr>
          <a:xfrm>
            <a:off x="2438400" y="2075506"/>
            <a:ext cx="4953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(</a:t>
            </a:r>
            <a:r>
              <a:rPr lang="en-US" sz="2400" i="1" dirty="0" smtClean="0"/>
              <a:t>except when you don’t read German</a:t>
            </a:r>
            <a:r>
              <a:rPr lang="en-US" sz="2400" dirty="0" smtClean="0"/>
              <a:t>)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10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steps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ü"/>
            </a:pPr>
            <a:r>
              <a:rPr lang="en-US" dirty="0" smtClean="0"/>
              <a:t>Long-term governance and operational support</a:t>
            </a:r>
          </a:p>
          <a:p>
            <a:pPr>
              <a:buFont typeface="Wingdings" pitchFamily="2" charset="2"/>
              <a:buChar char="ü"/>
            </a:pPr>
            <a:r>
              <a:rPr lang="en-US" dirty="0" smtClean="0"/>
              <a:t>Technical maintenance and enhancement</a:t>
            </a:r>
          </a:p>
          <a:p>
            <a:pPr>
              <a:buFont typeface="Wingdings" pitchFamily="2" charset="2"/>
              <a:buChar char="ü"/>
            </a:pPr>
            <a:r>
              <a:rPr lang="en-US" dirty="0" smtClean="0"/>
              <a:t>Replication/synchronization</a:t>
            </a:r>
          </a:p>
          <a:p>
            <a:pPr>
              <a:buFont typeface="Wingdings" pitchFamily="2" charset="2"/>
              <a:buChar char="ü"/>
            </a:pPr>
            <a:r>
              <a:rPr lang="en-US" dirty="0" smtClean="0"/>
              <a:t>Building contributor and reviewer communities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14399" y="4367174"/>
            <a:ext cx="2568879" cy="1500226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>
            <a:outerShdw blurRad="190500" dist="1270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790950" y="4343400"/>
            <a:ext cx="2000250" cy="1500188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>
            <a:outerShdw blurRad="190500" dist="1270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138863" y="4095751"/>
            <a:ext cx="1785937" cy="2381249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>
            <a:outerShdw blurRad="190500" dist="1270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600200"/>
            <a:ext cx="7924800" cy="4953000"/>
          </a:xfrm>
        </p:spPr>
        <p:txBody>
          <a:bodyPr/>
          <a:lstStyle/>
          <a:p>
            <a:pPr>
              <a:buFont typeface="Wingdings" pitchFamily="2" charset="2"/>
              <a:buChar char="ü"/>
            </a:pPr>
            <a:r>
              <a:rPr lang="en-US" dirty="0" smtClean="0"/>
              <a:t>What</a:t>
            </a:r>
          </a:p>
          <a:p>
            <a:pPr>
              <a:buFont typeface="Wingdings" pitchFamily="2" charset="2"/>
              <a:buChar char="ü"/>
            </a:pPr>
            <a:r>
              <a:rPr lang="en-US" dirty="0" smtClean="0"/>
              <a:t>Why</a:t>
            </a:r>
          </a:p>
          <a:p>
            <a:pPr>
              <a:buFont typeface="Wingdings" pitchFamily="2" charset="2"/>
              <a:buChar char="ü"/>
            </a:pPr>
            <a:r>
              <a:rPr lang="en-US" dirty="0" smtClean="0"/>
              <a:t>How</a:t>
            </a:r>
          </a:p>
          <a:p>
            <a:pPr>
              <a:buFont typeface="Wingdings" pitchFamily="2" charset="2"/>
              <a:buChar char="ü"/>
            </a:pPr>
            <a:r>
              <a:rPr lang="en-US" dirty="0" smtClean="0"/>
              <a:t>When</a:t>
            </a:r>
            <a:endParaRPr lang="en-US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29000" y="1600200"/>
            <a:ext cx="22860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5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 more information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600200"/>
            <a:ext cx="7924800" cy="51054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i="1" dirty="0" smtClean="0"/>
              <a:t>UDFR</a:t>
            </a:r>
            <a:endParaRPr lang="en-US" sz="1600" dirty="0" smtClean="0">
              <a:hlinkClick r:id="rId3"/>
            </a:endParaRPr>
          </a:p>
          <a:p>
            <a:pPr>
              <a:spcBef>
                <a:spcPts val="0"/>
              </a:spcBef>
              <a:buNone/>
            </a:pPr>
            <a:r>
              <a:rPr lang="en-US" sz="1600" dirty="0" smtClean="0">
                <a:hlinkClick r:id="rId3"/>
              </a:rPr>
              <a:t>http://udfr.org/</a:t>
            </a:r>
          </a:p>
          <a:p>
            <a:pPr>
              <a:spcBef>
                <a:spcPts val="0"/>
              </a:spcBef>
              <a:buNone/>
            </a:pPr>
            <a:r>
              <a:rPr lang="en-US" sz="1600" dirty="0" smtClean="0">
                <a:hlinkClick r:id="rId3"/>
              </a:rPr>
              <a:t>http://bitbucket.org/udfr</a:t>
            </a:r>
            <a:r>
              <a:rPr lang="en-US" sz="1600" dirty="0" smtClean="0"/>
              <a:t> </a:t>
            </a:r>
          </a:p>
          <a:p>
            <a:pPr>
              <a:buNone/>
            </a:pPr>
            <a:r>
              <a:rPr lang="en-US" i="1" dirty="0" smtClean="0"/>
              <a:t>PRONOM</a:t>
            </a:r>
          </a:p>
          <a:p>
            <a:pPr>
              <a:spcBef>
                <a:spcPts val="0"/>
              </a:spcBef>
              <a:buNone/>
            </a:pPr>
            <a:r>
              <a:rPr lang="en-US" sz="1600" dirty="0" smtClean="0">
                <a:hlinkClick r:id="rId4"/>
              </a:rPr>
              <a:t>http://www.nationalarchives.gov.uk/PRONOM</a:t>
            </a:r>
            <a:endParaRPr lang="en-US" sz="1600" dirty="0" smtClean="0"/>
          </a:p>
          <a:p>
            <a:pPr>
              <a:buNone/>
            </a:pPr>
            <a:r>
              <a:rPr lang="en-US" i="1" dirty="0" smtClean="0"/>
              <a:t>GDFR</a:t>
            </a:r>
            <a:endParaRPr lang="en-US" dirty="0" smtClean="0"/>
          </a:p>
          <a:p>
            <a:pPr>
              <a:spcBef>
                <a:spcPts val="0"/>
              </a:spcBef>
              <a:buNone/>
            </a:pPr>
            <a:r>
              <a:rPr lang="en-US" sz="1600" dirty="0" smtClean="0">
                <a:hlinkClick r:id="rId5"/>
              </a:rPr>
              <a:t>http://gdfr.info/</a:t>
            </a:r>
            <a:r>
              <a:rPr lang="en-US" sz="1600" dirty="0" smtClean="0"/>
              <a:t> </a:t>
            </a:r>
          </a:p>
          <a:p>
            <a:pPr>
              <a:buNone/>
            </a:pPr>
            <a:r>
              <a:rPr lang="en-US" i="1" dirty="0" err="1" smtClean="0"/>
              <a:t>OntoWiki</a:t>
            </a:r>
            <a:endParaRPr lang="en-US" dirty="0" smtClean="0"/>
          </a:p>
          <a:p>
            <a:pPr>
              <a:spcBef>
                <a:spcPts val="0"/>
              </a:spcBef>
              <a:buNone/>
            </a:pPr>
            <a:r>
              <a:rPr lang="en-US" sz="1600" i="1" dirty="0" smtClean="0">
                <a:hlinkClick r:id="rId6"/>
              </a:rPr>
              <a:t>http://ontowiki.net/Projects/OntoWiki</a:t>
            </a:r>
            <a:r>
              <a:rPr lang="en-US" sz="1600" i="1" dirty="0" smtClean="0"/>
              <a:t>  </a:t>
            </a:r>
          </a:p>
          <a:p>
            <a:pPr>
              <a:buNone/>
            </a:pPr>
            <a:r>
              <a:rPr lang="en-US" i="1" dirty="0" smtClean="0"/>
              <a:t>Virtuoso</a:t>
            </a:r>
            <a:endParaRPr lang="en-US" dirty="0" smtClean="0"/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 smtClean="0">
                <a:hlinkClick r:id="rId7"/>
              </a:rPr>
              <a:t>http://www.openlinksw.com/dataspace/dav/wiki/Main/VOSRDFWP</a:t>
            </a:r>
            <a:r>
              <a:rPr lang="en-US" sz="1600" dirty="0" smtClean="0"/>
              <a:t> </a:t>
            </a:r>
          </a:p>
          <a:p>
            <a:pPr>
              <a:buNone/>
            </a:pPr>
            <a:r>
              <a:rPr lang="en-US" sz="2350" i="1" dirty="0" smtClean="0"/>
              <a:t>Agile Knowledge and Semantic Web (AKSW), </a:t>
            </a:r>
            <a:r>
              <a:rPr lang="en-US" sz="2350" i="1" dirty="0" err="1" smtClean="0"/>
              <a:t>Universität</a:t>
            </a:r>
            <a:r>
              <a:rPr lang="en-US" sz="2350" i="1" dirty="0" smtClean="0"/>
              <a:t> Leipzig</a:t>
            </a:r>
          </a:p>
          <a:p>
            <a:pPr>
              <a:spcBef>
                <a:spcPts val="0"/>
              </a:spcBef>
              <a:buNone/>
            </a:pPr>
            <a:r>
              <a:rPr lang="en-US" sz="1600" dirty="0" smtClean="0">
                <a:hlinkClick r:id="rId8"/>
              </a:rPr>
              <a:t>http://aksw.org/</a:t>
            </a:r>
            <a:endParaRPr lang="en-US" sz="1600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endParaRPr lang="en-US" dirty="0" smtClean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486400" y="1600200"/>
            <a:ext cx="3352800" cy="3505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28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UC3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9"/>
              </a:rPr>
              <a:t>http://www.cdlib.org/uc3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10"/>
              </a:rPr>
              <a:t>uc3@ucop.edu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>
                <a:tab pos="1828800" algn="l"/>
              </a:tabLst>
              <a:defRPr/>
            </a:pPr>
            <a:r>
              <a:rPr kumimoji="0" lang="en-US" sz="16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Stephen Abrams	Mark Reyes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>
                <a:tab pos="1828800" algn="l"/>
              </a:tabLst>
              <a:defRPr/>
            </a:pPr>
            <a:r>
              <a:rPr kumimoji="0" lang="en-US" sz="16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Lisa Colvin	Abhishek Salve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>
                <a:tab pos="1828800" algn="l"/>
              </a:tabLst>
              <a:defRPr/>
            </a:pPr>
            <a:r>
              <a:rPr kumimoji="0" lang="en-US" sz="16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Patricia Cruse	Tracy Seneca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>
                <a:tab pos="1828800" algn="l"/>
              </a:tabLst>
              <a:defRPr/>
            </a:pPr>
            <a:r>
              <a:rPr kumimoji="0" lang="en-US" sz="16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Scott Fisher	Joan Starr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>
                <a:tab pos="1828800" algn="l"/>
              </a:tabLst>
              <a:defRPr/>
            </a:pPr>
            <a:r>
              <a:rPr kumimoji="0" lang="en-US" sz="16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Erik Hetzner	Carly Strasser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>
                <a:tab pos="1828800" algn="l"/>
              </a:tabLst>
              <a:defRPr/>
            </a:pPr>
            <a:r>
              <a:rPr kumimoji="0" lang="en-US" sz="16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Greg Janée	Marisa Strong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>
                <a:tab pos="1828800" algn="l"/>
              </a:tabLst>
              <a:defRPr/>
            </a:pPr>
            <a:r>
              <a:rPr kumimoji="0" lang="en-US" sz="16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John Kunze	Adrian Turner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>
                <a:tab pos="1828800" algn="l"/>
              </a:tabLst>
              <a:defRPr/>
            </a:pPr>
            <a:r>
              <a:rPr kumimoji="0" lang="en-US" sz="16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Margaret Low	Perry Willett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>
                <a:tab pos="1828800" algn="l"/>
              </a:tabLst>
              <a:defRPr/>
            </a:pPr>
            <a:r>
              <a:rPr kumimoji="0" lang="en-US" sz="16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David Loy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formats?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600200"/>
            <a:ext cx="7924800" cy="495300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“Format” is the dividing line between bits and information</a:t>
            </a:r>
            <a:endParaRPr lang="en-US" dirty="0"/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838200" y="2691348"/>
            <a:ext cx="2133600" cy="37856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sz="1600" dirty="0" smtClean="0">
                <a:latin typeface="Consolas" pitchFamily="49" charset="0"/>
              </a:rPr>
              <a:t>ffd8ffe000104a46</a:t>
            </a:r>
          </a:p>
          <a:p>
            <a:r>
              <a:rPr lang="en-US" sz="1600" dirty="0" smtClean="0">
                <a:latin typeface="Consolas" pitchFamily="49" charset="0"/>
              </a:rPr>
              <a:t>4946000102010083</a:t>
            </a:r>
          </a:p>
          <a:p>
            <a:r>
              <a:rPr lang="en-US" sz="1600" dirty="0" smtClean="0">
                <a:latin typeface="Consolas" pitchFamily="49" charset="0"/>
              </a:rPr>
              <a:t>00830000ffed0fb0</a:t>
            </a:r>
          </a:p>
          <a:p>
            <a:r>
              <a:rPr lang="en-US" sz="1600" dirty="0" smtClean="0">
                <a:latin typeface="Consolas" pitchFamily="49" charset="0"/>
              </a:rPr>
              <a:t>50686f746f73686f</a:t>
            </a:r>
          </a:p>
          <a:p>
            <a:r>
              <a:rPr lang="en-US" sz="1600" dirty="0" smtClean="0">
                <a:latin typeface="Consolas" pitchFamily="49" charset="0"/>
              </a:rPr>
              <a:t>7020332e30003842</a:t>
            </a:r>
          </a:p>
          <a:p>
            <a:r>
              <a:rPr lang="en-US" sz="1600" dirty="0" smtClean="0">
                <a:latin typeface="Consolas" pitchFamily="49" charset="0"/>
              </a:rPr>
              <a:t>494d03e90a507269</a:t>
            </a:r>
          </a:p>
          <a:p>
            <a:r>
              <a:rPr lang="en-US" sz="1600" dirty="0" smtClean="0">
                <a:latin typeface="Consolas" pitchFamily="49" charset="0"/>
              </a:rPr>
              <a:t>6e7420496e666f00</a:t>
            </a:r>
            <a:endParaRPr lang="en-US" sz="1600" dirty="0">
              <a:latin typeface="Consolas" pitchFamily="49" charset="0"/>
            </a:endParaRPr>
          </a:p>
          <a:p>
            <a:r>
              <a:rPr lang="en-US" sz="1600" dirty="0" smtClean="0">
                <a:latin typeface="Consolas" pitchFamily="49" charset="0"/>
              </a:rPr>
              <a:t>0000007800000000</a:t>
            </a:r>
          </a:p>
          <a:p>
            <a:r>
              <a:rPr lang="en-US" sz="1600" dirty="0" smtClean="0">
                <a:latin typeface="Consolas" pitchFamily="49" charset="0"/>
              </a:rPr>
              <a:t>0048004800000000</a:t>
            </a:r>
          </a:p>
          <a:p>
            <a:r>
              <a:rPr lang="en-US" sz="1600" dirty="0" smtClean="0">
                <a:latin typeface="Consolas" pitchFamily="49" charset="0"/>
              </a:rPr>
              <a:t>02f40240ffeeffee</a:t>
            </a:r>
          </a:p>
          <a:p>
            <a:r>
              <a:rPr lang="en-US" sz="1600" dirty="0" smtClean="0">
                <a:latin typeface="Consolas" pitchFamily="49" charset="0"/>
              </a:rPr>
              <a:t>0306025203470528</a:t>
            </a:r>
          </a:p>
          <a:p>
            <a:r>
              <a:rPr lang="en-US" sz="1600" dirty="0" smtClean="0">
                <a:latin typeface="Consolas" pitchFamily="49" charset="0"/>
              </a:rPr>
              <a:t>03fc000200000048</a:t>
            </a:r>
          </a:p>
          <a:p>
            <a:r>
              <a:rPr lang="en-US" sz="1600" dirty="0" smtClean="0">
                <a:latin typeface="Consolas" pitchFamily="49" charset="0"/>
              </a:rPr>
              <a:t>00480000000002d8</a:t>
            </a:r>
          </a:p>
          <a:p>
            <a:r>
              <a:rPr lang="en-US" sz="1600" dirty="0" smtClean="0">
                <a:latin typeface="Consolas" pitchFamily="49" charset="0"/>
              </a:rPr>
              <a:t>0228000100000064</a:t>
            </a:r>
          </a:p>
          <a:p>
            <a:r>
              <a:rPr lang="en-US" sz="1600" dirty="0" smtClean="0">
                <a:latin typeface="Consolas" pitchFamily="49" charset="0"/>
              </a:rPr>
              <a:t>0000000100030...</a:t>
            </a:r>
            <a:endParaRPr lang="en-US" sz="1600" dirty="0">
              <a:latin typeface="Consolas" pitchFamily="49" charset="0"/>
            </a:endParaRPr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3929063" y="2691348"/>
            <a:ext cx="2090737" cy="37856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latin typeface="Consolas" pitchFamily="49" charset="0"/>
              </a:rPr>
              <a:t>SOI</a:t>
            </a:r>
          </a:p>
          <a:p>
            <a:r>
              <a:rPr lang="en-US" sz="1600" dirty="0">
                <a:latin typeface="Consolas" pitchFamily="49" charset="0"/>
              </a:rPr>
              <a:t>APP0  JFIF 1.2</a:t>
            </a:r>
          </a:p>
          <a:p>
            <a:r>
              <a:rPr lang="en-US" sz="1600" dirty="0">
                <a:latin typeface="Consolas" pitchFamily="49" charset="0"/>
              </a:rPr>
              <a:t>APP13 IPTC</a:t>
            </a:r>
          </a:p>
          <a:p>
            <a:r>
              <a:rPr lang="en-US" sz="1600" dirty="0">
                <a:latin typeface="Consolas" pitchFamily="49" charset="0"/>
              </a:rPr>
              <a:t>APP2  ICC</a:t>
            </a:r>
          </a:p>
          <a:p>
            <a:r>
              <a:rPr lang="en-US" sz="1600" dirty="0">
                <a:latin typeface="Consolas" pitchFamily="49" charset="0"/>
              </a:rPr>
              <a:t>DQT</a:t>
            </a:r>
          </a:p>
          <a:p>
            <a:r>
              <a:rPr lang="en-US" sz="1600" dirty="0">
                <a:latin typeface="Consolas" pitchFamily="49" charset="0"/>
              </a:rPr>
              <a:t>SOF0  183x512</a:t>
            </a:r>
          </a:p>
          <a:p>
            <a:r>
              <a:rPr lang="en-US" sz="1600" dirty="0">
                <a:latin typeface="Consolas" pitchFamily="49" charset="0"/>
              </a:rPr>
              <a:t>DRI</a:t>
            </a:r>
          </a:p>
          <a:p>
            <a:r>
              <a:rPr lang="en-US" sz="1600" dirty="0">
                <a:latin typeface="Consolas" pitchFamily="49" charset="0"/>
              </a:rPr>
              <a:t>DHT</a:t>
            </a:r>
          </a:p>
          <a:p>
            <a:r>
              <a:rPr lang="en-US" sz="1600" dirty="0">
                <a:latin typeface="Consolas" pitchFamily="49" charset="0"/>
              </a:rPr>
              <a:t>SOS</a:t>
            </a:r>
          </a:p>
          <a:p>
            <a:r>
              <a:rPr lang="en-US" sz="1600" dirty="0">
                <a:latin typeface="Consolas" pitchFamily="49" charset="0"/>
              </a:rPr>
              <a:t>ECS0</a:t>
            </a:r>
          </a:p>
          <a:p>
            <a:r>
              <a:rPr lang="en-US" sz="1600" dirty="0">
                <a:latin typeface="Consolas" pitchFamily="49" charset="0"/>
              </a:rPr>
              <a:t>RST0</a:t>
            </a:r>
          </a:p>
          <a:p>
            <a:r>
              <a:rPr lang="en-US" sz="1600" dirty="0">
                <a:latin typeface="Consolas" pitchFamily="49" charset="0"/>
              </a:rPr>
              <a:t>ECS1</a:t>
            </a:r>
          </a:p>
          <a:p>
            <a:r>
              <a:rPr lang="en-US" sz="1600" dirty="0">
                <a:latin typeface="Consolas" pitchFamily="49" charset="0"/>
              </a:rPr>
              <a:t>RST1</a:t>
            </a:r>
          </a:p>
          <a:p>
            <a:r>
              <a:rPr lang="en-US" sz="1600" dirty="0">
                <a:latin typeface="Consolas" pitchFamily="49" charset="0"/>
              </a:rPr>
              <a:t>ECS2</a:t>
            </a:r>
          </a:p>
          <a:p>
            <a:r>
              <a:rPr lang="en-US" sz="1600" dirty="0">
                <a:latin typeface="Consolas" pitchFamily="49" charset="0"/>
              </a:rPr>
              <a:t>... </a:t>
            </a:r>
          </a:p>
        </p:txBody>
      </p:sp>
      <p:pic>
        <p:nvPicPr>
          <p:cNvPr id="6" name="Picture 3" descr="burne-jones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6483613" y="2209800"/>
            <a:ext cx="1593587" cy="4456113"/>
          </a:xfrm>
          <a:prstGeom prst="rect">
            <a:avLst/>
          </a:prstGeom>
          <a:noFill/>
          <a:ln w="3175">
            <a:solidFill>
              <a:schemeClr val="bg1"/>
            </a:solidFill>
          </a:ln>
          <a:effectLst>
            <a:outerShdw blurRad="190500" dist="1270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7" name="Group 16"/>
          <p:cNvGrpSpPr/>
          <p:nvPr/>
        </p:nvGrpSpPr>
        <p:grpSpPr>
          <a:xfrm>
            <a:off x="2895600" y="4267200"/>
            <a:ext cx="914400" cy="567154"/>
            <a:chOff x="2895600" y="3776246"/>
            <a:chExt cx="914400" cy="567154"/>
          </a:xfrm>
        </p:grpSpPr>
        <p:sp>
          <p:nvSpPr>
            <p:cNvPr id="15" name="Right Arrow 14"/>
            <p:cNvSpPr/>
            <p:nvPr/>
          </p:nvSpPr>
          <p:spPr>
            <a:xfrm>
              <a:off x="2895600" y="4038600"/>
              <a:ext cx="914400" cy="304800"/>
            </a:xfrm>
            <a:prstGeom prst="rightArrow">
              <a:avLst/>
            </a:prstGeom>
            <a:solidFill>
              <a:schemeClr val="tx2">
                <a:lumMod val="20000"/>
                <a:lumOff val="80000"/>
              </a:schemeClr>
            </a:solidFill>
            <a:ln w="3175">
              <a:solidFill>
                <a:schemeClr val="bg1">
                  <a:lumMod val="50000"/>
                </a:schemeClr>
              </a:solidFill>
            </a:ln>
            <a:effectLst>
              <a:outerShdw blurRad="508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895600" y="3776246"/>
              <a:ext cx="762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i="1" dirty="0" smtClean="0"/>
                <a:t>Syntax</a:t>
              </a:r>
              <a:endParaRPr lang="en-US" sz="1600" i="1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4876800" y="4267200"/>
            <a:ext cx="1219200" cy="567154"/>
            <a:chOff x="2743200" y="3776246"/>
            <a:chExt cx="1219200" cy="567154"/>
          </a:xfrm>
        </p:grpSpPr>
        <p:sp>
          <p:nvSpPr>
            <p:cNvPr id="19" name="Right Arrow 18"/>
            <p:cNvSpPr/>
            <p:nvPr/>
          </p:nvSpPr>
          <p:spPr>
            <a:xfrm>
              <a:off x="2743200" y="4038600"/>
              <a:ext cx="1219200" cy="304800"/>
            </a:xfrm>
            <a:prstGeom prst="rightArrow">
              <a:avLst/>
            </a:prstGeom>
            <a:solidFill>
              <a:schemeClr val="tx2">
                <a:lumMod val="20000"/>
                <a:lumOff val="80000"/>
              </a:schemeClr>
            </a:solidFill>
            <a:ln w="3175">
              <a:solidFill>
                <a:schemeClr val="bg1">
                  <a:lumMod val="50000"/>
                </a:schemeClr>
              </a:solidFill>
            </a:ln>
            <a:effectLst>
              <a:outerShdw blurRad="508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743200" y="3776246"/>
              <a:ext cx="10668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i="1" dirty="0" smtClean="0"/>
                <a:t>Semantics</a:t>
              </a:r>
              <a:endParaRPr lang="en-US" sz="1600" i="1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formats?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600200"/>
            <a:ext cx="8001000" cy="4953000"/>
          </a:xfrm>
        </p:spPr>
        <p:txBody>
          <a:bodyPr/>
          <a:lstStyle/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dirty="0" smtClean="0"/>
              <a:t>There are many necessary preservation activities that can be usefully performed on bits </a:t>
            </a:r>
            <a:r>
              <a:rPr lang="en-US" i="1" dirty="0" smtClean="0"/>
              <a:t>qua</a:t>
            </a:r>
            <a:r>
              <a:rPr lang="en-US" dirty="0" smtClean="0"/>
              <a:t> bits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dirty="0" smtClean="0"/>
              <a:t>But to preserve information you most act on </a:t>
            </a:r>
            <a:r>
              <a:rPr lang="en-US" i="1" dirty="0" smtClean="0"/>
              <a:t>formatted</a:t>
            </a:r>
            <a:r>
              <a:rPr lang="en-US" dirty="0" smtClean="0"/>
              <a:t> bits and know what those formats mean</a:t>
            </a:r>
          </a:p>
          <a:p>
            <a:pPr marL="688975" indent="-344488">
              <a:spcBef>
                <a:spcPts val="600"/>
              </a:spcBef>
              <a:spcAft>
                <a:spcPts val="600"/>
              </a:spcAft>
            </a:pPr>
            <a:r>
              <a:rPr lang="en-US" sz="2400" dirty="0" smtClean="0"/>
              <a:t>Preservation of syntax </a:t>
            </a:r>
            <a:r>
              <a:rPr lang="en-US" sz="2400" i="1" dirty="0" smtClean="0"/>
              <a:t>and</a:t>
            </a:r>
            <a:r>
              <a:rPr lang="en-US" sz="2400" dirty="0" smtClean="0"/>
              <a:t> semantics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28800" y="4343400"/>
            <a:ext cx="1828800" cy="1828800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>
            <a:outerShdw blurRad="190500" dist="1270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495800" y="4352925"/>
            <a:ext cx="2733883" cy="18192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>
            <a:outerShdw blurRad="190500" dist="1270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Unified Digital Format Registry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600200"/>
            <a:ext cx="7924800" cy="495300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“A reliable, publicly accessible, and sustainable knowledge base of file format representation information for use by the digital preservation community”</a:t>
            </a:r>
          </a:p>
          <a:p>
            <a:pPr marL="687388"/>
            <a:r>
              <a:rPr lang="en-US" sz="2400" dirty="0" smtClean="0"/>
              <a:t>“Unification” of the function and holdings of PRONOM and GDFR</a:t>
            </a:r>
          </a:p>
          <a:p>
            <a:pPr marL="687388" indent="1588">
              <a:spcBef>
                <a:spcPts val="0"/>
              </a:spcBef>
              <a:buNone/>
            </a:pPr>
            <a:r>
              <a:rPr lang="en-US" sz="1600" dirty="0" smtClean="0">
                <a:hlinkClick r:id="rId3"/>
              </a:rPr>
              <a:t>http://www.nationalarchives.gov.uk/PRONOM</a:t>
            </a:r>
            <a:endParaRPr lang="en-US" sz="1600" dirty="0" smtClean="0"/>
          </a:p>
          <a:p>
            <a:pPr marL="687388" indent="1588">
              <a:spcBef>
                <a:spcPts val="0"/>
              </a:spcBef>
              <a:buNone/>
            </a:pPr>
            <a:r>
              <a:rPr lang="en-US" sz="1600" dirty="0" smtClean="0">
                <a:hlinkClick r:id="rId4"/>
              </a:rPr>
              <a:t>http://gdfr.info/</a:t>
            </a:r>
            <a:r>
              <a:rPr lang="en-US" sz="1600" dirty="0" smtClean="0"/>
              <a:t> </a:t>
            </a:r>
          </a:p>
          <a:p>
            <a:pPr marL="687388">
              <a:spcBef>
                <a:spcPts val="1000"/>
              </a:spcBef>
            </a:pPr>
            <a:r>
              <a:rPr lang="en-US" sz="2400" dirty="0" smtClean="0"/>
              <a:t>Open source  platform / GPL</a:t>
            </a:r>
          </a:p>
          <a:p>
            <a:pPr marL="687388">
              <a:spcBef>
                <a:spcPts val="600"/>
              </a:spcBef>
            </a:pPr>
            <a:r>
              <a:rPr lang="en-US" sz="2400" dirty="0" smtClean="0"/>
              <a:t>Semantic wiki</a:t>
            </a:r>
          </a:p>
          <a:p>
            <a:pPr marL="687388">
              <a:spcBef>
                <a:spcPts val="600"/>
              </a:spcBef>
            </a:pPr>
            <a:r>
              <a:rPr lang="en-US" sz="2400" dirty="0" smtClean="0"/>
              <a:t>Funded by the Library of Congress</a:t>
            </a:r>
            <a:endParaRPr lang="en-US" sz="24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096000" y="4133850"/>
            <a:ext cx="2590800" cy="1943100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>
            <a:outerShdw blurRad="190500" dist="1270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Timeline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800"/>
          </a:xfrm>
        </p:spPr>
        <p:txBody>
          <a:bodyPr>
            <a:normAutofit/>
          </a:bodyPr>
          <a:lstStyle/>
          <a:p>
            <a:pPr indent="1588">
              <a:buNone/>
            </a:pPr>
            <a:r>
              <a:rPr lang="en-US" dirty="0" smtClean="0"/>
              <a:t>PRONOM – </a:t>
            </a:r>
            <a:r>
              <a:rPr lang="en-US" sz="2600" dirty="0" smtClean="0"/>
              <a:t>National Archives [UK], 2002</a:t>
            </a:r>
          </a:p>
          <a:p>
            <a:pPr marL="342900" lvl="1" indent="0">
              <a:spcBef>
                <a:spcPts val="0"/>
              </a:spcBef>
              <a:buNone/>
            </a:pPr>
            <a:r>
              <a:rPr lang="en-US" sz="1700" dirty="0" smtClean="0">
                <a:hlinkClick r:id="rId3"/>
              </a:rPr>
              <a:t>http://www.nationalarchives.gov.uk/PRONOM</a:t>
            </a:r>
            <a:r>
              <a:rPr lang="en-US" sz="1700" dirty="0" smtClean="0"/>
              <a:t> </a:t>
            </a:r>
          </a:p>
          <a:p>
            <a:pPr marL="682625" lvl="1" indent="0">
              <a:buNone/>
            </a:pPr>
            <a:r>
              <a:rPr lang="en-US" dirty="0" smtClean="0"/>
              <a:t>“</a:t>
            </a:r>
            <a:r>
              <a:rPr lang="en-US" i="1" dirty="0" smtClean="0"/>
              <a:t>ready access to reliable technical information about the nature of electronic records</a:t>
            </a:r>
            <a:r>
              <a:rPr lang="en-US" dirty="0" smtClean="0"/>
              <a:t>”</a:t>
            </a:r>
          </a:p>
          <a:p>
            <a:pPr indent="1588">
              <a:buNone/>
            </a:pPr>
            <a:r>
              <a:rPr lang="en-US" dirty="0" smtClean="0"/>
              <a:t>JHOVE – </a:t>
            </a:r>
            <a:r>
              <a:rPr lang="en-US" sz="2400" dirty="0" smtClean="0"/>
              <a:t>Harvard, 2003</a:t>
            </a:r>
          </a:p>
          <a:p>
            <a:pPr indent="1588">
              <a:spcBef>
                <a:spcPts val="0"/>
              </a:spcBef>
              <a:buNone/>
            </a:pPr>
            <a:r>
              <a:rPr lang="en-US" sz="1600" dirty="0" smtClean="0">
                <a:hlinkClick r:id="rId4"/>
              </a:rPr>
              <a:t>http://hul.harvard.edu/jhove</a:t>
            </a:r>
            <a:r>
              <a:rPr lang="en-US" sz="1600" dirty="0" smtClean="0"/>
              <a:t> </a:t>
            </a:r>
          </a:p>
          <a:p>
            <a:pPr lvl="1" indent="1588">
              <a:buNone/>
            </a:pPr>
            <a:r>
              <a:rPr lang="en-US" i="1" dirty="0" smtClean="0"/>
              <a:t>“digital object validation and characterization”</a:t>
            </a:r>
          </a:p>
          <a:p>
            <a:pPr indent="1588">
              <a:buNone/>
            </a:pPr>
            <a:r>
              <a:rPr lang="en-US" dirty="0" smtClean="0"/>
              <a:t>GDFR – </a:t>
            </a:r>
            <a:r>
              <a:rPr lang="en-US" sz="2600" dirty="0" smtClean="0"/>
              <a:t>Harvard/OCLC, 2006</a:t>
            </a:r>
          </a:p>
          <a:p>
            <a:pPr indent="0">
              <a:spcBef>
                <a:spcPts val="0"/>
              </a:spcBef>
              <a:buNone/>
            </a:pPr>
            <a:r>
              <a:rPr lang="en-US" sz="1700" dirty="0" smtClean="0">
                <a:hlinkClick r:id="rId5"/>
              </a:rPr>
              <a:t>http://gdfr.info/</a:t>
            </a:r>
            <a:r>
              <a:rPr lang="en-US" sz="1700" dirty="0" smtClean="0"/>
              <a:t> </a:t>
            </a:r>
          </a:p>
          <a:p>
            <a:pPr marL="682625" lvl="1" indent="0">
              <a:buNone/>
            </a:pPr>
            <a:r>
              <a:rPr lang="en-US" dirty="0" smtClean="0"/>
              <a:t>“</a:t>
            </a:r>
            <a:r>
              <a:rPr lang="en-US" i="1" dirty="0" smtClean="0"/>
              <a:t>a distributed and replicated registry of format information populated and vetted by experts and enthusiasts world-wide</a:t>
            </a:r>
            <a:r>
              <a:rPr lang="en-US" dirty="0" smtClean="0"/>
              <a:t>”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905375" y="4686300"/>
            <a:ext cx="1114425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9" name="Group 8"/>
          <p:cNvGrpSpPr/>
          <p:nvPr/>
        </p:nvGrpSpPr>
        <p:grpSpPr>
          <a:xfrm>
            <a:off x="6553200" y="1752600"/>
            <a:ext cx="2019300" cy="323850"/>
            <a:chOff x="6553200" y="1752600"/>
            <a:chExt cx="2019300" cy="323850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6934200" y="1752600"/>
              <a:ext cx="1638300" cy="238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6553200" y="1752600"/>
              <a:ext cx="421005" cy="3238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4052888" y="3429000"/>
            <a:ext cx="1128712" cy="3298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Timeline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600200"/>
            <a:ext cx="7924800" cy="4953000"/>
          </a:xfrm>
        </p:spPr>
        <p:txBody>
          <a:bodyPr>
            <a:normAutofit lnSpcReduction="10000"/>
          </a:bodyPr>
          <a:lstStyle/>
          <a:p>
            <a:pPr marL="0" indent="1588">
              <a:buNone/>
            </a:pPr>
            <a:r>
              <a:rPr lang="en-US" dirty="0" smtClean="0"/>
              <a:t>UDFR – </a:t>
            </a:r>
            <a:r>
              <a:rPr lang="en-US" sz="2600" dirty="0" smtClean="0"/>
              <a:t>Ad hoc stakeholder community, 2009</a:t>
            </a:r>
          </a:p>
          <a:p>
            <a:pPr marL="687388"/>
            <a:r>
              <a:rPr lang="en-US" sz="2400" dirty="0" smtClean="0"/>
              <a:t>Resolve PRONOM IPR issues and develop a community-supported open source solution</a:t>
            </a:r>
          </a:p>
          <a:p>
            <a:pPr marL="687388">
              <a:spcBef>
                <a:spcPts val="600"/>
              </a:spcBef>
            </a:pPr>
            <a:r>
              <a:rPr lang="en-US" sz="2400" dirty="0" smtClean="0"/>
              <a:t>Advance beyond legacy RDBMS and XML database technology</a:t>
            </a:r>
          </a:p>
          <a:p>
            <a:pPr marL="0" indent="0">
              <a:spcBef>
                <a:spcPts val="1800"/>
              </a:spcBef>
              <a:buNone/>
            </a:pPr>
            <a:r>
              <a:rPr lang="en-US" dirty="0" smtClean="0"/>
              <a:t>UDFR – </a:t>
            </a:r>
            <a:r>
              <a:rPr lang="en-US" sz="2600" dirty="0" smtClean="0"/>
              <a:t>CDL, January 2011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700" dirty="0" smtClean="0">
                <a:hlinkClick r:id="rId3"/>
              </a:rPr>
              <a:t>http://udfr.org/</a:t>
            </a:r>
            <a:endParaRPr lang="en-US" sz="1700" dirty="0" smtClean="0"/>
          </a:p>
          <a:p>
            <a:pPr marL="682625" lvl="1" indent="0">
              <a:buNone/>
            </a:pPr>
            <a:r>
              <a:rPr lang="en-US" sz="2200" dirty="0" smtClean="0"/>
              <a:t>“</a:t>
            </a:r>
            <a:r>
              <a:rPr lang="en-US" i="1" dirty="0" smtClean="0"/>
              <a:t>a semantic registry for digital preservation</a:t>
            </a:r>
            <a:r>
              <a:rPr lang="en-US" dirty="0" smtClean="0"/>
              <a:t>”</a:t>
            </a:r>
          </a:p>
          <a:p>
            <a:pPr marL="687388"/>
            <a:r>
              <a:rPr lang="en-US" sz="2400" dirty="0" smtClean="0"/>
              <a:t>Stakeholder meeting, April 2011</a:t>
            </a:r>
          </a:p>
          <a:p>
            <a:pPr marL="687388">
              <a:spcBef>
                <a:spcPts val="600"/>
              </a:spcBef>
            </a:pPr>
            <a:r>
              <a:rPr lang="en-US" sz="2400" dirty="0" smtClean="0"/>
              <a:t>Beta release, November 2011</a:t>
            </a:r>
          </a:p>
          <a:p>
            <a:pPr marL="687388">
              <a:spcBef>
                <a:spcPts val="600"/>
              </a:spcBef>
            </a:pPr>
            <a:r>
              <a:rPr lang="en-US" sz="2400" dirty="0" smtClean="0"/>
              <a:t>Production release, January 2012</a:t>
            </a:r>
            <a:endParaRPr lang="en-US" sz="2400" dirty="0"/>
          </a:p>
        </p:txBody>
      </p:sp>
      <p:pic>
        <p:nvPicPr>
          <p:cNvPr id="5" name="Picture 4" descr="udfr.gif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648200" y="3505200"/>
            <a:ext cx="343677" cy="4857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Representation information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600200"/>
            <a:ext cx="7924800" cy="49530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smtClean="0"/>
              <a:t>What you need to know about something in order to exploit that thing meaningfully </a:t>
            </a:r>
            <a:r>
              <a:rPr lang="en-US" sz="2400" dirty="0" smtClean="0"/>
              <a:t>[OAIS/ISO 14720]</a:t>
            </a:r>
          </a:p>
          <a:p>
            <a:pPr marL="0" indent="0">
              <a:buNone/>
            </a:pPr>
            <a:r>
              <a:rPr lang="en-US" dirty="0" smtClean="0"/>
              <a:t>Information that lets you answer important preservation questions</a:t>
            </a:r>
          </a:p>
          <a:p>
            <a:pPr marL="692150">
              <a:spcBef>
                <a:spcPts val="1800"/>
              </a:spcBef>
            </a:pPr>
            <a:r>
              <a:rPr lang="en-US" sz="2400" dirty="0" smtClean="0"/>
              <a:t>What format is it?</a:t>
            </a:r>
          </a:p>
          <a:p>
            <a:pPr marL="692150">
              <a:spcBef>
                <a:spcPts val="600"/>
              </a:spcBef>
            </a:pPr>
            <a:r>
              <a:rPr lang="en-US" sz="2400" dirty="0" smtClean="0"/>
              <a:t>What are its significant properties?</a:t>
            </a:r>
          </a:p>
          <a:p>
            <a:pPr marL="692150">
              <a:spcBef>
                <a:spcPts val="600"/>
              </a:spcBef>
            </a:pPr>
            <a:r>
              <a:rPr lang="en-US" sz="2400" dirty="0" smtClean="0"/>
              <a:t>Is it valid?</a:t>
            </a:r>
          </a:p>
          <a:p>
            <a:pPr marL="692150">
              <a:spcBef>
                <a:spcPts val="600"/>
              </a:spcBef>
            </a:pPr>
            <a:r>
              <a:rPr lang="en-US" sz="2400" dirty="0" smtClean="0"/>
              <a:t>Is it at risk?</a:t>
            </a:r>
          </a:p>
          <a:p>
            <a:pPr marL="692150">
              <a:spcBef>
                <a:spcPts val="600"/>
              </a:spcBef>
            </a:pPr>
            <a:r>
              <a:rPr lang="en-US" sz="2400" dirty="0" smtClean="0"/>
              <a:t>How can I render/play/read it?</a:t>
            </a:r>
          </a:p>
          <a:p>
            <a:pPr marL="692150">
              <a:spcBef>
                <a:spcPts val="600"/>
              </a:spcBef>
            </a:pPr>
            <a:r>
              <a:rPr lang="en-US" sz="2400" dirty="0" smtClean="0"/>
              <a:t>What can it be transformed into?</a:t>
            </a:r>
          </a:p>
          <a:p>
            <a:pPr marL="692150">
              <a:spcBef>
                <a:spcPts val="600"/>
              </a:spcBef>
            </a:pPr>
            <a:r>
              <a:rPr lang="en-US" sz="2400" dirty="0" smtClean="0"/>
              <a:t>And how?</a:t>
            </a:r>
            <a:endParaRPr lang="en-US" sz="2400" dirty="0"/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6021239" y="3644660"/>
            <a:ext cx="2743200" cy="2434857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>
            <a:outerShdw blurRad="190500" dist="1270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semantic?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00200"/>
            <a:ext cx="7848600" cy="4953000"/>
          </a:xfrm>
        </p:spPr>
        <p:txBody>
          <a:bodyPr/>
          <a:lstStyle/>
          <a:p>
            <a:pPr>
              <a:buNone/>
            </a:pPr>
            <a:r>
              <a:rPr lang="en-US" dirty="0" smtClean="0"/>
              <a:t>Everyone wants to say something about everything</a:t>
            </a:r>
          </a:p>
          <a:p>
            <a:pPr marL="684213"/>
            <a:r>
              <a:rPr lang="en-US" sz="2400" dirty="0" smtClean="0"/>
              <a:t>The semantic web lets anyone say anything about anything</a:t>
            </a:r>
          </a:p>
          <a:p>
            <a:pPr marL="684213">
              <a:spcBef>
                <a:spcPts val="600"/>
              </a:spcBef>
            </a:pPr>
            <a:r>
              <a:rPr lang="en-US" sz="2400" dirty="0" smtClean="0"/>
              <a:t>Understandable to both people and machines</a:t>
            </a:r>
          </a:p>
          <a:p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14399" y="3765933"/>
            <a:ext cx="3619959" cy="2403653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>
            <a:outerShdw blurRad="190500" dist="1270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105400" y="3762949"/>
            <a:ext cx="3212335" cy="2409251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>
            <a:outerShdw blurRad="190500" dist="1270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1330</TotalTime>
  <Words>1019</Words>
  <Application>Microsoft Office PowerPoint</Application>
  <PresentationFormat>On-screen Show (4:3)</PresentationFormat>
  <Paragraphs>285</Paragraphs>
  <Slides>20</Slides>
  <Notes>14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Office Theme</vt:lpstr>
      <vt:lpstr>UDFR: A Semantic Registry for Format Representation Information</vt:lpstr>
      <vt:lpstr>Outline</vt:lpstr>
      <vt:lpstr>Why formats?</vt:lpstr>
      <vt:lpstr>Why formats?</vt:lpstr>
      <vt:lpstr>Unified Digital Format Registry</vt:lpstr>
      <vt:lpstr>Timeline</vt:lpstr>
      <vt:lpstr>Timeline</vt:lpstr>
      <vt:lpstr>Representation information</vt:lpstr>
      <vt:lpstr>Why semantic?</vt:lpstr>
      <vt:lpstr>Data modeling</vt:lpstr>
      <vt:lpstr>Provenance</vt:lpstr>
      <vt:lpstr>Ontologies</vt:lpstr>
      <vt:lpstr>Technology stack</vt:lpstr>
      <vt:lpstr>Initial population</vt:lpstr>
      <vt:lpstr>Licensing</vt:lpstr>
      <vt:lpstr>Demo</vt:lpstr>
      <vt:lpstr>Lessons learned</vt:lpstr>
      <vt:lpstr>Lessons learned</vt:lpstr>
      <vt:lpstr>Next steps</vt:lpstr>
      <vt:lpstr>For more information</vt:lpstr>
    </vt:vector>
  </TitlesOfParts>
  <Company>UCOP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Neighborhood Watch for Repository Quality Assurance</dc:title>
  <dc:creator>Stephen Abrams</dc:creator>
  <cp:lastModifiedBy>slabrams</cp:lastModifiedBy>
  <cp:revision>164</cp:revision>
  <dcterms:created xsi:type="dcterms:W3CDTF">2011-09-09T20:21:37Z</dcterms:created>
  <dcterms:modified xsi:type="dcterms:W3CDTF">2011-10-31T16:39:43Z</dcterms:modified>
</cp:coreProperties>
</file>